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ph type="sldImg"/>
          </p:nvPr>
        </p:nvSpPr>
        <p:spPr>
          <a:xfrm>
            <a:off x="1143000" y="685800"/>
            <a:ext cx="4572000" cy="3429000"/>
          </a:xfrm>
          <a:prstGeom prst="rect">
            <a:avLst/>
          </a:prstGeom>
        </p:spPr>
        <p:txBody>
          <a:bodyPr/>
          <a:lstStyle/>
          <a:p>
            <a:pPr lvl="0"/>
          </a:p>
        </p:txBody>
      </p:sp>
      <p:sp>
        <p:nvSpPr>
          <p:cNvPr id="15" name="Shape 1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prstGeom prst="rect">
            <a:avLst/>
          </a:prstGeom>
        </p:spPr>
        <p:txBody>
          <a:bodyPr/>
          <a:lstStyle/>
          <a:p>
            <a:pPr lvl="0">
              <a:defRPr b="0" sz="1800"/>
            </a:pPr>
            <a:r>
              <a:rPr b="1" sz="5200"/>
              <a:t>Title Text</a:t>
            </a:r>
          </a:p>
        </p:txBody>
      </p:sp>
      <p:sp>
        <p:nvSpPr>
          <p:cNvPr id="6" name="Shape 6"/>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 name="Shape 8"/>
          <p:cNvSpPr/>
          <p:nvPr>
            <p:ph type="title"/>
          </p:nvPr>
        </p:nvSpPr>
        <p:spPr>
          <a:xfrm>
            <a:off x="952500" y="444500"/>
            <a:ext cx="11099800" cy="2159000"/>
          </a:xfrm>
          <a:prstGeom prst="rect">
            <a:avLst/>
          </a:prstGeom>
        </p:spPr>
        <p:txBody>
          <a:bodyPr anchor="ctr"/>
          <a:lstStyle/>
          <a:p>
            <a:pPr lvl="0">
              <a:defRPr b="0" sz="1800"/>
            </a:pPr>
            <a:r>
              <a:rPr b="1" sz="5200"/>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0" name="Shape 10"/>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11" name="Rom-Sidebar.png"/>
          <p:cNvPicPr/>
          <p:nvPr/>
        </p:nvPicPr>
        <p:blipFill>
          <a:blip r:embed="rId2">
            <a:extLst/>
          </a:blip>
          <a:stretch>
            <a:fillRect/>
          </a:stretch>
        </p:blipFill>
        <p:spPr>
          <a:xfrm>
            <a:off x="0" y="159494"/>
            <a:ext cx="1445704" cy="883486"/>
          </a:xfrm>
          <a:prstGeom prst="rect">
            <a:avLst/>
          </a:prstGeom>
          <a:ln w="12700">
            <a:miter lim="400000"/>
          </a:ln>
        </p:spPr>
      </p:pic>
      <p:sp>
        <p:nvSpPr>
          <p:cNvPr id="12" name="Shape 12"/>
          <p:cNvSpPr/>
          <p:nvPr/>
        </p:nvSpPr>
        <p:spPr>
          <a:xfrm>
            <a:off x="-1" y="1409846"/>
            <a:ext cx="1466120" cy="8318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lnSpc>
                <a:spcPct val="130000"/>
              </a:lnSpc>
              <a:defRPr sz="1800"/>
            </a:pPr>
            <a:r>
              <a:rPr spc="0" sz="2300">
                <a:solidFill>
                  <a:srgbClr val="FFEEDC"/>
                </a:solidFill>
                <a:latin typeface="Copperplate Gothic Bold"/>
                <a:ea typeface="Copperplate Gothic Bold"/>
                <a:cs typeface="Copperplate Gothic Bold"/>
                <a:sym typeface="Copperplate Gothic Bold"/>
              </a:rPr>
              <a:t>Romans </a:t>
            </a:r>
            <a:br>
              <a:rPr spc="0" sz="2300">
                <a:solidFill>
                  <a:srgbClr val="FFEEDC"/>
                </a:solidFill>
                <a:latin typeface="Copperplate Gothic Bold"/>
                <a:ea typeface="Copperplate Gothic Bold"/>
                <a:cs typeface="Copperplate Gothic Bold"/>
                <a:sym typeface="Copperplate Gothic Bold"/>
              </a:rPr>
            </a:br>
            <a:r>
              <a:rPr spc="0" sz="2300">
                <a:solidFill>
                  <a:srgbClr val="FFEEDC"/>
                </a:solidFill>
                <a:latin typeface="Copperplate Gothic Bold"/>
                <a:ea typeface="Copperplate Gothic Bold"/>
                <a:cs typeface="Copperplate Gothic Bold"/>
                <a:sym typeface="Copperplate Gothic Bold"/>
              </a:rPr>
              <a:t>1:1-3:20</a:t>
            </a:r>
          </a:p>
        </p:txBody>
      </p:sp>
      <p:sp>
        <p:nvSpPr>
          <p:cNvPr id="13" name="Shape 13"/>
          <p:cNvSpPr/>
          <p:nvPr/>
        </p:nvSpPr>
        <p:spPr>
          <a:xfrm>
            <a:off x="15980" y="2608563"/>
            <a:ext cx="143415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pc="0" sz="1700">
                <a:solidFill>
                  <a:srgbClr val="FFEEDC"/>
                </a:solidFill>
                <a:latin typeface="Copperplate Gothic Bold"/>
                <a:ea typeface="Copperplate Gothic Bold"/>
                <a:cs typeface="Copperplate Gothic Bold"/>
                <a:sym typeface="Copperplate Gothic Bold"/>
              </a:defRPr>
            </a:lvl1pPr>
          </a:lstStyle>
          <a:p>
            <a:pPr lvl="0">
              <a:defRPr spc="0" sz="1800">
                <a:solidFill>
                  <a:srgbClr val="000000"/>
                </a:solidFill>
              </a:defRPr>
            </a:pPr>
            <a:r>
              <a:rPr spc="0" sz="1700">
                <a:solidFill>
                  <a:srgbClr val="FFEEDC"/>
                </a:solidFill>
              </a:rPr>
              <a:t>OVERVIEW</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b="0" sz="1800"/>
            </a:pPr>
            <a:r>
              <a:rPr b="1" sz="5200"/>
              <a:t>Title Text</a:t>
            </a:r>
          </a:p>
        </p:txBody>
      </p:sp>
      <p:sp>
        <p:nvSpPr>
          <p:cNvPr id="3" name="Shape 3"/>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spd="med" advClick="1"/>
  <p:txStyles>
    <p:titleStyle>
      <a:lvl1pPr algn="ctr" defTabSz="584200">
        <a:defRPr b="1" sz="5200">
          <a:latin typeface="+mj-lt"/>
          <a:ea typeface="+mj-ea"/>
          <a:cs typeface="+mj-cs"/>
          <a:sym typeface="Garamond"/>
        </a:defRPr>
      </a:lvl1pPr>
      <a:lvl2pPr indent="228600" algn="ctr" defTabSz="584200">
        <a:defRPr b="1" sz="5200">
          <a:latin typeface="+mj-lt"/>
          <a:ea typeface="+mj-ea"/>
          <a:cs typeface="+mj-cs"/>
          <a:sym typeface="Garamond"/>
        </a:defRPr>
      </a:lvl2pPr>
      <a:lvl3pPr indent="457200" algn="ctr" defTabSz="584200">
        <a:defRPr b="1" sz="5200">
          <a:latin typeface="+mj-lt"/>
          <a:ea typeface="+mj-ea"/>
          <a:cs typeface="+mj-cs"/>
          <a:sym typeface="Garamond"/>
        </a:defRPr>
      </a:lvl3pPr>
      <a:lvl4pPr indent="685800" algn="ctr" defTabSz="584200">
        <a:defRPr b="1" sz="5200">
          <a:latin typeface="+mj-lt"/>
          <a:ea typeface="+mj-ea"/>
          <a:cs typeface="+mj-cs"/>
          <a:sym typeface="Garamond"/>
        </a:defRPr>
      </a:lvl4pPr>
      <a:lvl5pPr indent="914400" algn="ctr" defTabSz="584200">
        <a:defRPr b="1" sz="5200">
          <a:latin typeface="+mj-lt"/>
          <a:ea typeface="+mj-ea"/>
          <a:cs typeface="+mj-cs"/>
          <a:sym typeface="Garamond"/>
        </a:defRPr>
      </a:lvl5pPr>
      <a:lvl6pPr indent="1143000" algn="ctr" defTabSz="584200">
        <a:defRPr b="1" sz="5200">
          <a:latin typeface="+mj-lt"/>
          <a:ea typeface="+mj-ea"/>
          <a:cs typeface="+mj-cs"/>
          <a:sym typeface="Garamond"/>
        </a:defRPr>
      </a:lvl6pPr>
      <a:lvl7pPr indent="1371600" algn="ctr" defTabSz="584200">
        <a:defRPr b="1" sz="5200">
          <a:latin typeface="+mj-lt"/>
          <a:ea typeface="+mj-ea"/>
          <a:cs typeface="+mj-cs"/>
          <a:sym typeface="Garamond"/>
        </a:defRPr>
      </a:lvl7pPr>
      <a:lvl8pPr indent="1600200" algn="ctr" defTabSz="584200">
        <a:defRPr b="1" sz="5200">
          <a:latin typeface="+mj-lt"/>
          <a:ea typeface="+mj-ea"/>
          <a:cs typeface="+mj-cs"/>
          <a:sym typeface="Garamond"/>
        </a:defRPr>
      </a:lvl8pPr>
      <a:lvl9pPr indent="1828800" algn="ctr" defTabSz="584200">
        <a:defRPr b="1" sz="5200">
          <a:latin typeface="+mj-lt"/>
          <a:ea typeface="+mj-ea"/>
          <a:cs typeface="+mj-cs"/>
          <a:sym typeface="Garamond"/>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jpeg"/><Relationship Id="rId4"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7"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8" name="Shape 18"/>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19" name="Shape 19"/>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20" name="Shape 20"/>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Bucknell</a:t>
            </a:r>
          </a:p>
        </p:txBody>
      </p:sp>
      <p:sp>
        <p:nvSpPr>
          <p:cNvPr id="21" name="Shape 21"/>
          <p:cNvSpPr/>
          <p:nvPr/>
        </p:nvSpPr>
        <p:spPr>
          <a:xfrm>
            <a:off x="3334427" y="2646081"/>
            <a:ext cx="6335947" cy="2032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sz="6300">
                <a:solidFill>
                  <a:srgbClr val="282420"/>
                </a:solidFill>
              </a:rPr>
              <a:t>Romans 1-3:20</a:t>
            </a:r>
            <a:endParaRPr sz="6300">
              <a:solidFill>
                <a:srgbClr val="282420"/>
              </a:solidFill>
            </a:endParaRPr>
          </a:p>
          <a:p>
            <a:pPr lvl="0">
              <a:defRPr sz="1800"/>
            </a:pPr>
            <a:r>
              <a:rPr sz="6300">
                <a:solidFill>
                  <a:srgbClr val="282420"/>
                </a:solidFill>
              </a:rPr>
              <a:t>Overview</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2362065" y="159494"/>
            <a:ext cx="9441161"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God’s Plan Revealed ( Rom 1:2-6)</a:t>
            </a:r>
          </a:p>
        </p:txBody>
      </p:sp>
      <p:sp>
        <p:nvSpPr>
          <p:cNvPr id="87" name="Shape 87"/>
          <p:cNvSpPr/>
          <p:nvPr/>
        </p:nvSpPr>
        <p:spPr>
          <a:xfrm>
            <a:off x="1875083" y="4486647"/>
            <a:ext cx="6524712" cy="5143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30200" indent="-330200" algn="l" defTabSz="457200">
              <a:spcBef>
                <a:spcPts val="1600"/>
              </a:spcBef>
              <a:buSzPct val="100000"/>
              <a:buChar char="•"/>
              <a:tabLst>
                <a:tab pos="114300" algn="l"/>
              </a:tabLst>
              <a:defRPr sz="1800"/>
            </a:pPr>
            <a:r>
              <a:rPr sz="3800">
                <a:latin typeface="+mj-lt"/>
                <a:ea typeface="+mj-ea"/>
                <a:cs typeface="+mj-cs"/>
                <a:sym typeface="Garamond"/>
              </a:rPr>
              <a:t>Gospel is all about Jesus (3)</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earthly </a:t>
            </a:r>
            <a:r>
              <a:rPr b="1" sz="3800">
                <a:solidFill>
                  <a:srgbClr val="C82506"/>
                </a:solidFill>
                <a:latin typeface="+mj-lt"/>
                <a:ea typeface="+mj-ea"/>
                <a:cs typeface="+mj-cs"/>
                <a:sym typeface="Garamond"/>
              </a:rPr>
              <a:t>birth</a:t>
            </a:r>
            <a:r>
              <a:rPr sz="3800">
                <a:latin typeface="+mj-lt"/>
                <a:ea typeface="+mj-ea"/>
                <a:cs typeface="+mj-cs"/>
                <a:sym typeface="Garamond"/>
              </a:rPr>
              <a:t> (3)</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a:t>
            </a:r>
            <a:r>
              <a:rPr b="1" sz="3800">
                <a:solidFill>
                  <a:srgbClr val="C82506"/>
                </a:solidFill>
                <a:latin typeface="+mj-lt"/>
                <a:ea typeface="+mj-ea"/>
                <a:cs typeface="+mj-cs"/>
                <a:sym typeface="Garamond"/>
              </a:rPr>
              <a:t>death </a:t>
            </a:r>
            <a:r>
              <a:rPr sz="3800">
                <a:latin typeface="+mj-lt"/>
                <a:ea typeface="+mj-ea"/>
                <a:cs typeface="+mj-cs"/>
                <a:sym typeface="Garamond"/>
              </a:rPr>
              <a:t>(4)</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a:t>
            </a:r>
            <a:r>
              <a:rPr b="1" sz="3800">
                <a:solidFill>
                  <a:srgbClr val="C82506"/>
                </a:solidFill>
                <a:latin typeface="+mj-lt"/>
                <a:ea typeface="+mj-ea"/>
                <a:cs typeface="+mj-cs"/>
                <a:sym typeface="Garamond"/>
              </a:rPr>
              <a:t>resurrection </a:t>
            </a:r>
            <a:r>
              <a:rPr sz="3800">
                <a:latin typeface="+mj-lt"/>
                <a:ea typeface="+mj-ea"/>
                <a:cs typeface="+mj-cs"/>
                <a:sym typeface="Garamond"/>
              </a:rPr>
              <a:t>(4)</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a:t>
            </a:r>
            <a:r>
              <a:rPr b="1" sz="3800">
                <a:solidFill>
                  <a:srgbClr val="C82506"/>
                </a:solidFill>
                <a:latin typeface="+mj-lt"/>
                <a:ea typeface="+mj-ea"/>
                <a:cs typeface="+mj-cs"/>
                <a:sym typeface="Garamond"/>
              </a:rPr>
              <a:t>lordship </a:t>
            </a:r>
            <a:r>
              <a:rPr sz="3800">
                <a:latin typeface="+mj-lt"/>
                <a:ea typeface="+mj-ea"/>
                <a:cs typeface="+mj-cs"/>
                <a:sym typeface="Garamond"/>
              </a:rPr>
              <a:t>(4)</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grace and gifts </a:t>
            </a:r>
            <a:r>
              <a:rPr sz="3800">
                <a:latin typeface="+mj-lt"/>
                <a:ea typeface="+mj-ea"/>
                <a:cs typeface="+mj-cs"/>
                <a:sym typeface="Garamond"/>
              </a:rPr>
              <a:t>(5)</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mission </a:t>
            </a:r>
            <a:r>
              <a:rPr sz="3800">
                <a:latin typeface="+mj-lt"/>
                <a:ea typeface="+mj-ea"/>
                <a:cs typeface="+mj-cs"/>
                <a:sym typeface="Garamond"/>
              </a:rPr>
              <a:t>(5)</a:t>
            </a:r>
          </a:p>
        </p:txBody>
      </p:sp>
      <p:sp>
        <p:nvSpPr>
          <p:cNvPr id="88" name="Shape 88"/>
          <p:cNvSpPr/>
          <p:nvPr/>
        </p:nvSpPr>
        <p:spPr>
          <a:xfrm>
            <a:off x="1875083" y="1133846"/>
            <a:ext cx="10389725" cy="33528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aseline="31999" sz="2700"/>
              <a:t>2 </a:t>
            </a:r>
            <a:r>
              <a:rPr sz="2700"/>
              <a:t>Which he promised beforehand through his prophets in the Holy Scriptures. </a:t>
            </a:r>
            <a:r>
              <a:rPr baseline="31999" sz="2700"/>
              <a:t>3</a:t>
            </a:r>
            <a:r>
              <a:rPr sz="2700"/>
              <a:t>Concerning his son, who was born of the seed of David according to the flesh, </a:t>
            </a:r>
            <a:r>
              <a:rPr baseline="31999" sz="2700"/>
              <a:t>4</a:t>
            </a:r>
            <a:r>
              <a:rPr sz="2700"/>
              <a:t>who was declared with power to be the Son of God by the resurrection from the dead according to the Spirit of holiness, Jesus Christ our Lord, </a:t>
            </a:r>
            <a:r>
              <a:rPr baseline="31999" sz="2700"/>
              <a:t>5</a:t>
            </a:r>
            <a:r>
              <a:rPr sz="2700"/>
              <a:t>through whom we have received grace and apostleship to bring about the obedience of faith among all the Gentiles, for His name’s sake. </a:t>
            </a:r>
            <a:r>
              <a:rPr baseline="31999" sz="2700"/>
              <a:t>6</a:t>
            </a:r>
            <a:r>
              <a:rPr sz="2700"/>
              <a:t>Among whom you also are the called of Jesus Christ;</a:t>
            </a:r>
          </a:p>
        </p:txBody>
      </p:sp>
      <p:sp>
        <p:nvSpPr>
          <p:cNvPr id="89" name="Shape 89"/>
          <p:cNvSpPr/>
          <p:nvPr/>
        </p:nvSpPr>
        <p:spPr>
          <a:xfrm>
            <a:off x="9224716" y="5068959"/>
            <a:ext cx="3167092" cy="3706741"/>
          </a:xfrm>
          <a:prstGeom prst="rect">
            <a:avLst/>
          </a:prstGeom>
          <a:gradFill>
            <a:gsLst>
              <a:gs pos="0">
                <a:srgbClr val="AA7B31"/>
              </a:gs>
              <a:gs pos="100000">
                <a:srgbClr val="4F3910"/>
              </a:gs>
            </a:gsLst>
            <a:lin ang="5400000"/>
          </a:gradFill>
          <a:ln w="12700">
            <a:miter lim="400000"/>
          </a:ln>
          <a:extLst>
            <a:ext uri="{C572A759-6A51-4108-AA02-DFA0A04FC94B}">
              <ma14:wrappingTextBoxFlag xmlns:ma14="http://schemas.microsoft.com/office/mac/drawingml/2011/main" val="1"/>
            </a:ext>
          </a:extLst>
        </p:spPr>
        <p:txBody>
          <a:bodyPr lIns="63500" tIns="63500" rIns="63500" bIns="63500"/>
          <a:lstStyle>
            <a:lvl1pPr algn="l" defTabSz="457200">
              <a:defRPr sz="2600">
                <a:solidFill>
                  <a:srgbClr val="FFFFFF"/>
                </a:solidFill>
                <a:latin typeface="+mj-lt"/>
                <a:ea typeface="+mj-ea"/>
                <a:cs typeface="+mj-cs"/>
                <a:sym typeface="Garamond"/>
              </a:defRPr>
            </a:lvl1pPr>
          </a:lstStyle>
          <a:p>
            <a:pPr lvl="0">
              <a:defRPr sz="1800">
                <a:solidFill>
                  <a:srgbClr val="000000"/>
                </a:solidFill>
              </a:defRPr>
            </a:pPr>
            <a:r>
              <a:rPr sz="2600">
                <a:solidFill>
                  <a:srgbClr val="FFFFFF"/>
                </a:solidFill>
              </a:rPr>
              <a:t>Note Romans 12 where Paul clearly sees each believer a member of Christ’s body and each having a spiritual gift and responsibility for the body of Christ and the lost.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87">
                                            <p:bg/>
                                          </p:spTgt>
                                        </p:tgtEl>
                                        <p:attrNameLst>
                                          <p:attrName>style.visibility</p:attrName>
                                        </p:attrNameLst>
                                      </p:cBhvr>
                                      <p:to>
                                        <p:strVal val="visible"/>
                                      </p:to>
                                    </p:set>
                                    <p:anim calcmode="lin" valueType="num">
                                      <p:cBhvr>
                                        <p:cTn id="7" dur="1000" fill="hold"/>
                                        <p:tgtEl>
                                          <p:spTgt spid="87">
                                            <p:bg/>
                                          </p:spTgt>
                                        </p:tgtEl>
                                        <p:attrNameLst>
                                          <p:attrName>ppt_x</p:attrName>
                                        </p:attrNameLst>
                                      </p:cBhvr>
                                      <p:tavLst>
                                        <p:tav tm="0">
                                          <p:val>
                                            <p:strVal val="0-#ppt_w/2"/>
                                          </p:val>
                                        </p:tav>
                                        <p:tav tm="100000">
                                          <p:val>
                                            <p:strVal val="#ppt_x"/>
                                          </p:val>
                                        </p:tav>
                                      </p:tavLst>
                                    </p:anim>
                                    <p:anim calcmode="lin" valueType="num">
                                      <p:cBhvr>
                                        <p:cTn id="8" dur="1000" fill="hold"/>
                                        <p:tgtEl>
                                          <p:spTgt spid="87">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87">
                                            <p:txEl>
                                              <p:pRg st="0" end="0"/>
                                            </p:txEl>
                                          </p:spTgt>
                                        </p:tgtEl>
                                        <p:attrNameLst>
                                          <p:attrName>style.visibility</p:attrName>
                                        </p:attrNameLst>
                                      </p:cBhvr>
                                      <p:to>
                                        <p:strVal val="visible"/>
                                      </p:to>
                                    </p:set>
                                    <p:anim calcmode="lin" valueType="num">
                                      <p:cBhvr>
                                        <p:cTn id="11" dur="1000" fill="hold"/>
                                        <p:tgtEl>
                                          <p:spTgt spid="8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87">
                                            <p:txEl>
                                              <p:pRg st="1" end="1"/>
                                            </p:txEl>
                                          </p:spTgt>
                                        </p:tgtEl>
                                        <p:attrNameLst>
                                          <p:attrName>style.visibility</p:attrName>
                                        </p:attrNameLst>
                                      </p:cBhvr>
                                      <p:to>
                                        <p:strVal val="visible"/>
                                      </p:to>
                                    </p:set>
                                    <p:anim calcmode="lin" valueType="num">
                                      <p:cBhvr>
                                        <p:cTn id="17" dur="1000" fill="hold"/>
                                        <p:tgtEl>
                                          <p:spTgt spid="8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el" backwards="0">
                                    <p:tmAbs val="0"/>
                                  </p:iterate>
                                  <p:childTnLst>
                                    <p:set>
                                      <p:cBhvr>
                                        <p:cTn id="22" fill="hold"/>
                                        <p:tgtEl>
                                          <p:spTgt spid="87">
                                            <p:txEl>
                                              <p:pRg st="2" end="2"/>
                                            </p:txEl>
                                          </p:spTgt>
                                        </p:tgtEl>
                                        <p:attrNameLst>
                                          <p:attrName>style.visibility</p:attrName>
                                        </p:attrNameLst>
                                      </p:cBhvr>
                                      <p:to>
                                        <p:strVal val="visible"/>
                                      </p:to>
                                    </p:set>
                                    <p:anim calcmode="lin" valueType="num">
                                      <p:cBhvr>
                                        <p:cTn id="23" dur="1000" fill="hold"/>
                                        <p:tgtEl>
                                          <p:spTgt spid="87">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 grpId="1" fill="hold">
                                  <p:stCondLst>
                                    <p:cond delay="0"/>
                                  </p:stCondLst>
                                  <p:iterate type="el" backwards="0">
                                    <p:tmAbs val="0"/>
                                  </p:iterate>
                                  <p:childTnLst>
                                    <p:set>
                                      <p:cBhvr>
                                        <p:cTn id="28" fill="hold"/>
                                        <p:tgtEl>
                                          <p:spTgt spid="87">
                                            <p:txEl>
                                              <p:pRg st="3" end="3"/>
                                            </p:txEl>
                                          </p:spTgt>
                                        </p:tgtEl>
                                        <p:attrNameLst>
                                          <p:attrName>style.visibility</p:attrName>
                                        </p:attrNameLst>
                                      </p:cBhvr>
                                      <p:to>
                                        <p:strVal val="visible"/>
                                      </p:to>
                                    </p:set>
                                    <p:anim calcmode="lin" valueType="num">
                                      <p:cBhvr>
                                        <p:cTn id="29" dur="1000" fill="hold"/>
                                        <p:tgtEl>
                                          <p:spTgt spid="87">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 grpId="1" fill="hold">
                                  <p:stCondLst>
                                    <p:cond delay="0"/>
                                  </p:stCondLst>
                                  <p:iterate type="el" backwards="0">
                                    <p:tmAbs val="0"/>
                                  </p:iterate>
                                  <p:childTnLst>
                                    <p:set>
                                      <p:cBhvr>
                                        <p:cTn id="34" fill="hold"/>
                                        <p:tgtEl>
                                          <p:spTgt spid="87">
                                            <p:txEl>
                                              <p:pRg st="4" end="4"/>
                                            </p:txEl>
                                          </p:spTgt>
                                        </p:tgtEl>
                                        <p:attrNameLst>
                                          <p:attrName>style.visibility</p:attrName>
                                        </p:attrNameLst>
                                      </p:cBhvr>
                                      <p:to>
                                        <p:strVal val="visible"/>
                                      </p:to>
                                    </p:set>
                                    <p:anim calcmode="lin" valueType="num">
                                      <p:cBhvr>
                                        <p:cTn id="35" dur="1000" fill="hold"/>
                                        <p:tgtEl>
                                          <p:spTgt spid="87">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 grpId="1" fill="hold">
                                  <p:stCondLst>
                                    <p:cond delay="0"/>
                                  </p:stCondLst>
                                  <p:iterate type="el" backwards="0">
                                    <p:tmAbs val="0"/>
                                  </p:iterate>
                                  <p:childTnLst>
                                    <p:set>
                                      <p:cBhvr>
                                        <p:cTn id="40" fill="hold"/>
                                        <p:tgtEl>
                                          <p:spTgt spid="87">
                                            <p:txEl>
                                              <p:pRg st="5" end="5"/>
                                            </p:txEl>
                                          </p:spTgt>
                                        </p:tgtEl>
                                        <p:attrNameLst>
                                          <p:attrName>style.visibility</p:attrName>
                                        </p:attrNameLst>
                                      </p:cBhvr>
                                      <p:to>
                                        <p:strVal val="visible"/>
                                      </p:to>
                                    </p:set>
                                    <p:anim calcmode="lin" valueType="num">
                                      <p:cBhvr>
                                        <p:cTn id="41" dur="1000" fill="hold"/>
                                        <p:tgtEl>
                                          <p:spTgt spid="87">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 grpId="1" fill="hold">
                                  <p:stCondLst>
                                    <p:cond delay="0"/>
                                  </p:stCondLst>
                                  <p:iterate type="el" backwards="0">
                                    <p:tmAbs val="0"/>
                                  </p:iterate>
                                  <p:childTnLst>
                                    <p:set>
                                      <p:cBhvr>
                                        <p:cTn id="46" fill="hold"/>
                                        <p:tgtEl>
                                          <p:spTgt spid="87">
                                            <p:txEl>
                                              <p:pRg st="6" end="6"/>
                                            </p:txEl>
                                          </p:spTgt>
                                        </p:tgtEl>
                                        <p:attrNameLst>
                                          <p:attrName>style.visibility</p:attrName>
                                        </p:attrNameLst>
                                      </p:cBhvr>
                                      <p:to>
                                        <p:strVal val="visible"/>
                                      </p:to>
                                    </p:set>
                                    <p:anim calcmode="lin" valueType="num">
                                      <p:cBhvr>
                                        <p:cTn id="47" dur="1000" fill="hold"/>
                                        <p:tgtEl>
                                          <p:spTgt spid="87">
                                            <p:txEl>
                                              <p:pRg st="6" end="6"/>
                                            </p:txEl>
                                          </p:spTgt>
                                        </p:tgtEl>
                                        <p:attrNameLst>
                                          <p:attrName>ppt_x</p:attrName>
                                        </p:attrNameLst>
                                      </p:cBhvr>
                                      <p:tavLst>
                                        <p:tav tm="0">
                                          <p:val>
                                            <p:strVal val="0-#ppt_w/2"/>
                                          </p:val>
                                        </p:tav>
                                        <p:tav tm="100000">
                                          <p:val>
                                            <p:strVal val="#ppt_x"/>
                                          </p:val>
                                        </p:tav>
                                      </p:tavLst>
                                    </p:anim>
                                    <p:anim calcmode="lin" valueType="num">
                                      <p:cBhvr>
                                        <p:cTn id="48" dur="1000" fill="hold"/>
                                        <p:tgtEl>
                                          <p:spTgt spid="87">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nodeType="afterEffect" presetClass="entr" presetSubtype="16" presetID="23" grpId="2" fill="hold">
                                  <p:stCondLst>
                                    <p:cond delay="300"/>
                                  </p:stCondLst>
                                  <p:iterate type="el" backwards="0">
                                    <p:tmAbs val="0"/>
                                  </p:iterate>
                                  <p:childTnLst>
                                    <p:set>
                                      <p:cBhvr>
                                        <p:cTn id="51" fill="hold"/>
                                        <p:tgtEl>
                                          <p:spTgt spid="89"/>
                                        </p:tgtEl>
                                        <p:attrNameLst>
                                          <p:attrName>style.visibility</p:attrName>
                                        </p:attrNameLst>
                                      </p:cBhvr>
                                      <p:to>
                                        <p:strVal val="visible"/>
                                      </p:to>
                                    </p:set>
                                    <p:anim calcmode="lin" valueType="num">
                                      <p:cBhvr>
                                        <p:cTn id="52" dur="2250" fill="hold"/>
                                        <p:tgtEl>
                                          <p:spTgt spid="89"/>
                                        </p:tgtEl>
                                        <p:attrNameLst>
                                          <p:attrName>ppt_w</p:attrName>
                                        </p:attrNameLst>
                                      </p:cBhvr>
                                      <p:tavLst>
                                        <p:tav tm="0">
                                          <p:val>
                                            <p:fltVal val="0"/>
                                          </p:val>
                                        </p:tav>
                                        <p:tav tm="100000">
                                          <p:val>
                                            <p:strVal val="#ppt_w"/>
                                          </p:val>
                                        </p:tav>
                                      </p:tavLst>
                                    </p:anim>
                                    <p:anim calcmode="lin" valueType="num">
                                      <p:cBhvr>
                                        <p:cTn id="53" dur="2250" fill="hold"/>
                                        <p:tgtEl>
                                          <p:spTgt spid="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7" grpId="1"/>
      <p:bldP build="whole" bldLvl="1" animBg="1" rev="0" advAuto="0" spid="89"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nvSpPr>
        <p:spPr>
          <a:xfrm>
            <a:off x="2528938" y="159494"/>
            <a:ext cx="9107414"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revealed (1:16-17)</a:t>
            </a:r>
          </a:p>
        </p:txBody>
      </p:sp>
      <p:sp>
        <p:nvSpPr>
          <p:cNvPr id="92" name="Shape 92"/>
          <p:cNvSpPr/>
          <p:nvPr/>
        </p:nvSpPr>
        <p:spPr>
          <a:xfrm>
            <a:off x="1976683" y="3679971"/>
            <a:ext cx="7105589" cy="364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30200" indent="-330200" algn="l" defTabSz="457200">
              <a:spcBef>
                <a:spcPts val="1600"/>
              </a:spcBef>
              <a:buSzPct val="100000"/>
              <a:buChar char="•"/>
              <a:tabLst>
                <a:tab pos="114300" algn="l"/>
              </a:tabLst>
              <a:defRPr sz="1800"/>
            </a:pPr>
            <a:r>
              <a:rPr sz="3800">
                <a:latin typeface="+mj-lt"/>
                <a:ea typeface="+mj-ea"/>
                <a:cs typeface="+mj-cs"/>
                <a:sym typeface="Garamond"/>
              </a:rPr>
              <a:t>“Not ashamed of the gospel”</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“Power of God”</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“To everyone who believes”</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“Of God revealed”</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“Righteous man shall live by faith”</a:t>
            </a:r>
          </a:p>
        </p:txBody>
      </p:sp>
      <p:sp>
        <p:nvSpPr>
          <p:cNvPr id="93" name="Shape 93"/>
          <p:cNvSpPr/>
          <p:nvPr/>
        </p:nvSpPr>
        <p:spPr>
          <a:xfrm>
            <a:off x="1887783" y="1278382"/>
            <a:ext cx="10389725" cy="21336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aseline="31999" sz="2700"/>
              <a:t>6 </a:t>
            </a:r>
            <a:r>
              <a:rPr sz="2700"/>
              <a:t>For I am not ashamed of the gospel, for it is the power of God for salvation to everyone who believes, to the Jew first and also to the Greek. For in it the righteousness of God is revealed from faith to faith; as it is written, “BUT THE RIGHTEOUS man SHALL LIVE BY FAITH.” (Romans 1:16-17).</a:t>
            </a:r>
          </a:p>
        </p:txBody>
      </p:sp>
      <p:grpSp>
        <p:nvGrpSpPr>
          <p:cNvPr id="99" name="Group 99"/>
          <p:cNvGrpSpPr/>
          <p:nvPr/>
        </p:nvGrpSpPr>
        <p:grpSpPr>
          <a:xfrm>
            <a:off x="10269701" y="3660921"/>
            <a:ext cx="1790701" cy="4940301"/>
            <a:chOff x="0" y="0"/>
            <a:chExt cx="1790700" cy="4940300"/>
          </a:xfrm>
        </p:grpSpPr>
        <p:sp>
          <p:nvSpPr>
            <p:cNvPr id="94" name="Shape 94"/>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95" name="droppedImage.pdf"/>
            <p:cNvPicPr/>
            <p:nvPr/>
          </p:nvPicPr>
          <p:blipFill>
            <a:blip r:embed="rId2">
              <a:extLst/>
            </a:blip>
            <a:stretch>
              <a:fillRect/>
            </a:stretch>
          </p:blipFill>
          <p:spPr>
            <a:xfrm>
              <a:off x="542821" y="781050"/>
              <a:ext cx="622301" cy="6223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96" name="Shape 96"/>
            <p:cNvSpPr/>
            <p:nvPr/>
          </p:nvSpPr>
          <p:spPr>
            <a:xfrm>
              <a:off x="542821" y="2004567"/>
              <a:ext cx="68603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R</a:t>
              </a:r>
            </a:p>
          </p:txBody>
        </p:sp>
        <p:sp>
          <p:nvSpPr>
            <p:cNvPr id="97" name="Shape 97"/>
            <p:cNvSpPr/>
            <p:nvPr/>
          </p:nvSpPr>
          <p:spPr>
            <a:xfrm>
              <a:off x="228600" y="361979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Cross</a:t>
              </a:r>
            </a:p>
          </p:txBody>
        </p:sp>
        <p:sp>
          <p:nvSpPr>
            <p:cNvPr id="98" name="Shape 98"/>
            <p:cNvSpPr/>
            <p:nvPr/>
          </p:nvSpPr>
          <p:spPr>
            <a:xfrm>
              <a:off x="448993" y="3054603"/>
              <a:ext cx="89271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l">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1:1-17</a:t>
              </a:r>
            </a:p>
          </p:txBody>
        </p:sp>
      </p:grpSp>
      <p:sp>
        <p:nvSpPr>
          <p:cNvPr id="100" name="Shape 100"/>
          <p:cNvSpPr/>
          <p:nvPr/>
        </p:nvSpPr>
        <p:spPr>
          <a:xfrm>
            <a:off x="2921000" y="7553635"/>
            <a:ext cx="6972300" cy="19869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REVEALED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lt" backwards="0">
                                    <p:tmAbs val="100"/>
                                  </p:iterate>
                                  <p:childTnLst>
                                    <p:set>
                                      <p:cBhvr>
                                        <p:cTn id="6" fill="hold"/>
                                        <p:tgtEl>
                                          <p:spTgt spid="92">
                                            <p:bg/>
                                          </p:spTgt>
                                        </p:tgtEl>
                                        <p:attrNameLst>
                                          <p:attrName>style.visibility</p:attrName>
                                        </p:attrNameLst>
                                      </p:cBhvr>
                                      <p:to>
                                        <p:strVal val="visible"/>
                                      </p:to>
                                    </p:set>
                                    <p:anim calcmode="lin" valueType="num">
                                      <p:cBhvr>
                                        <p:cTn id="7" dur="1000" fill="hold"/>
                                        <p:tgtEl>
                                          <p:spTgt spid="92">
                                            <p:bg/>
                                          </p:spTgt>
                                        </p:tgtEl>
                                        <p:attrNameLst>
                                          <p:attrName>ppt_x</p:attrName>
                                        </p:attrNameLst>
                                      </p:cBhvr>
                                      <p:tavLst>
                                        <p:tav tm="0">
                                          <p:val>
                                            <p:strVal val="0-#ppt_w/2"/>
                                          </p:val>
                                        </p:tav>
                                        <p:tav tm="100000">
                                          <p:val>
                                            <p:strVal val="#ppt_x"/>
                                          </p:val>
                                        </p:tav>
                                      </p:tavLst>
                                    </p:anim>
                                    <p:anim calcmode="lin" valueType="num">
                                      <p:cBhvr>
                                        <p:cTn id="8" dur="1000" fill="hold"/>
                                        <p:tgtEl>
                                          <p:spTgt spid="92">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lt" backwards="0">
                                    <p:tmAbs val="100"/>
                                  </p:iterate>
                                  <p:childTnLst>
                                    <p:set>
                                      <p:cBhvr>
                                        <p:cTn id="10" fill="hold"/>
                                        <p:tgtEl>
                                          <p:spTgt spid="92">
                                            <p:txEl>
                                              <p:pRg st="0" end="0"/>
                                            </p:txEl>
                                          </p:spTgt>
                                        </p:tgtEl>
                                        <p:attrNameLst>
                                          <p:attrName>style.visibility</p:attrName>
                                        </p:attrNameLst>
                                      </p:cBhvr>
                                      <p:to>
                                        <p:strVal val="visible"/>
                                      </p:to>
                                    </p:set>
                                    <p:anim calcmode="lin" valueType="num">
                                      <p:cBhvr>
                                        <p:cTn id="11" dur="1000" fill="hold"/>
                                        <p:tgtEl>
                                          <p:spTgt spid="9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9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nodeType="afterEffect" presetClass="entr" presetSubtype="8" presetID="2" grpId="1" fill="hold">
                                  <p:stCondLst>
                                    <p:cond delay="0"/>
                                  </p:stCondLst>
                                  <p:iterate type="lt" backwards="0">
                                    <p:tmAbs val="100"/>
                                  </p:iterate>
                                  <p:childTnLst>
                                    <p:set>
                                      <p:cBhvr>
                                        <p:cTn id="15" fill="hold"/>
                                        <p:tgtEl>
                                          <p:spTgt spid="92">
                                            <p:txEl>
                                              <p:pRg st="1" end="1"/>
                                            </p:txEl>
                                          </p:spTgt>
                                        </p:tgtEl>
                                        <p:attrNameLst>
                                          <p:attrName>style.visibility</p:attrName>
                                        </p:attrNameLst>
                                      </p:cBhvr>
                                      <p:to>
                                        <p:strVal val="visible"/>
                                      </p:to>
                                    </p:set>
                                    <p:anim calcmode="lin" valueType="num">
                                      <p:cBhvr>
                                        <p:cTn id="16" dur="1000" fill="hold"/>
                                        <p:tgtEl>
                                          <p:spTgt spid="92">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9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nodeType="afterEffect" presetClass="entr" presetSubtype="8" presetID="2" grpId="1" fill="hold">
                                  <p:stCondLst>
                                    <p:cond delay="0"/>
                                  </p:stCondLst>
                                  <p:iterate type="lt" backwards="0">
                                    <p:tmAbs val="100"/>
                                  </p:iterate>
                                  <p:childTnLst>
                                    <p:set>
                                      <p:cBhvr>
                                        <p:cTn id="20" fill="hold"/>
                                        <p:tgtEl>
                                          <p:spTgt spid="92">
                                            <p:txEl>
                                              <p:pRg st="2" end="2"/>
                                            </p:txEl>
                                          </p:spTgt>
                                        </p:tgtEl>
                                        <p:attrNameLst>
                                          <p:attrName>style.visibility</p:attrName>
                                        </p:attrNameLst>
                                      </p:cBhvr>
                                      <p:to>
                                        <p:strVal val="visible"/>
                                      </p:to>
                                    </p:set>
                                    <p:anim calcmode="lin" valueType="num">
                                      <p:cBhvr>
                                        <p:cTn id="21" dur="1000" fill="hold"/>
                                        <p:tgtEl>
                                          <p:spTgt spid="92">
                                            <p:txEl>
                                              <p:pRg st="2" end="2"/>
                                            </p:txEl>
                                          </p:spTgt>
                                        </p:tgtEl>
                                        <p:attrNameLst>
                                          <p:attrName>ppt_x</p:attrName>
                                        </p:attrNameLst>
                                      </p:cBhvr>
                                      <p:tavLst>
                                        <p:tav tm="0">
                                          <p:val>
                                            <p:strVal val="0-#ppt_w/2"/>
                                          </p:val>
                                        </p:tav>
                                        <p:tav tm="100000">
                                          <p:val>
                                            <p:strVal val="#ppt_x"/>
                                          </p:val>
                                        </p:tav>
                                      </p:tavLst>
                                    </p:anim>
                                    <p:anim calcmode="lin" valueType="num">
                                      <p:cBhvr>
                                        <p:cTn id="22" dur="1000" fill="hold"/>
                                        <p:tgtEl>
                                          <p:spTgt spid="92">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nodeType="afterEffect" presetClass="entr" presetSubtype="8" presetID="2" grpId="1" fill="hold">
                                  <p:stCondLst>
                                    <p:cond delay="0"/>
                                  </p:stCondLst>
                                  <p:iterate type="lt" backwards="0">
                                    <p:tmAbs val="100"/>
                                  </p:iterate>
                                  <p:childTnLst>
                                    <p:set>
                                      <p:cBhvr>
                                        <p:cTn id="25" fill="hold"/>
                                        <p:tgtEl>
                                          <p:spTgt spid="92">
                                            <p:txEl>
                                              <p:pRg st="3" end="3"/>
                                            </p:txEl>
                                          </p:spTgt>
                                        </p:tgtEl>
                                        <p:attrNameLst>
                                          <p:attrName>style.visibility</p:attrName>
                                        </p:attrNameLst>
                                      </p:cBhvr>
                                      <p:to>
                                        <p:strVal val="visible"/>
                                      </p:to>
                                    </p:set>
                                    <p:anim calcmode="lin" valueType="num">
                                      <p:cBhvr>
                                        <p:cTn id="26" dur="1000" fill="hold"/>
                                        <p:tgtEl>
                                          <p:spTgt spid="92">
                                            <p:txEl>
                                              <p:pRg st="3" end="3"/>
                                            </p:txEl>
                                          </p:spTgt>
                                        </p:tgtEl>
                                        <p:attrNameLst>
                                          <p:attrName>ppt_x</p:attrName>
                                        </p:attrNameLst>
                                      </p:cBhvr>
                                      <p:tavLst>
                                        <p:tav tm="0">
                                          <p:val>
                                            <p:strVal val="0-#ppt_w/2"/>
                                          </p:val>
                                        </p:tav>
                                        <p:tav tm="100000">
                                          <p:val>
                                            <p:strVal val="#ppt_x"/>
                                          </p:val>
                                        </p:tav>
                                      </p:tavLst>
                                    </p:anim>
                                    <p:anim calcmode="lin" valueType="num">
                                      <p:cBhvr>
                                        <p:cTn id="27" dur="1000" fill="hold"/>
                                        <p:tgtEl>
                                          <p:spTgt spid="92">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nodeType="afterEffect" presetClass="entr" presetSubtype="8" presetID="2" grpId="1" fill="hold">
                                  <p:stCondLst>
                                    <p:cond delay="0"/>
                                  </p:stCondLst>
                                  <p:iterate type="lt" backwards="0">
                                    <p:tmAbs val="100"/>
                                  </p:iterate>
                                  <p:childTnLst>
                                    <p:set>
                                      <p:cBhvr>
                                        <p:cTn id="30" fill="hold"/>
                                        <p:tgtEl>
                                          <p:spTgt spid="92">
                                            <p:txEl>
                                              <p:pRg st="4" end="4"/>
                                            </p:txEl>
                                          </p:spTgt>
                                        </p:tgtEl>
                                        <p:attrNameLst>
                                          <p:attrName>style.visibility</p:attrName>
                                        </p:attrNameLst>
                                      </p:cBhvr>
                                      <p:to>
                                        <p:strVal val="visible"/>
                                      </p:to>
                                    </p:set>
                                    <p:anim calcmode="lin" valueType="num">
                                      <p:cBhvr>
                                        <p:cTn id="31" dur="1000" fill="hold"/>
                                        <p:tgtEl>
                                          <p:spTgt spid="92">
                                            <p:txEl>
                                              <p:pRg st="4" end="4"/>
                                            </p:txEl>
                                          </p:spTgt>
                                        </p:tgtEl>
                                        <p:attrNameLst>
                                          <p:attrName>ppt_x</p:attrName>
                                        </p:attrNameLst>
                                      </p:cBhvr>
                                      <p:tavLst>
                                        <p:tav tm="0">
                                          <p:val>
                                            <p:strVal val="0-#ppt_w/2"/>
                                          </p:val>
                                        </p:tav>
                                        <p:tav tm="100000">
                                          <p:val>
                                            <p:strVal val="#ppt_x"/>
                                          </p:val>
                                        </p:tav>
                                      </p:tavLst>
                                    </p:anim>
                                    <p:anim calcmode="lin" valueType="num">
                                      <p:cBhvr>
                                        <p:cTn id="32" dur="1000" fill="hold"/>
                                        <p:tgtEl>
                                          <p:spTgt spid="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17" grpId="2" fill="hold">
                                  <p:stCondLst>
                                    <p:cond delay="0"/>
                                  </p:stCondLst>
                                  <p:iterate type="el" backwards="0">
                                    <p:tmAbs val="0"/>
                                  </p:iterate>
                                  <p:childTnLst>
                                    <p:set>
                                      <p:cBhvr>
                                        <p:cTn id="36" fill="hold"/>
                                        <p:tgtEl>
                                          <p:spTgt spid="99"/>
                                        </p:tgtEl>
                                        <p:attrNameLst>
                                          <p:attrName>style.visibility</p:attrName>
                                        </p:attrNameLst>
                                      </p:cBhvr>
                                      <p:to>
                                        <p:strVal val="visible"/>
                                      </p:to>
                                    </p:set>
                                    <p:anim calcmode="lin" valueType="num">
                                      <p:cBhvr>
                                        <p:cTn id="37" dur="2000" fill="hold"/>
                                        <p:tgtEl>
                                          <p:spTgt spid="99"/>
                                        </p:tgtEl>
                                        <p:attrNameLst>
                                          <p:attrName>ppt_x</p:attrName>
                                        </p:attrNameLst>
                                      </p:cBhvr>
                                      <p:tavLst>
                                        <p:tav tm="0">
                                          <p:val>
                                            <p:strVal val="#ppt_x-#ppt_w/2"/>
                                          </p:val>
                                        </p:tav>
                                        <p:tav tm="100000">
                                          <p:val>
                                            <p:strVal val="#ppt_x"/>
                                          </p:val>
                                        </p:tav>
                                      </p:tavLst>
                                    </p:anim>
                                    <p:anim calcmode="lin" valueType="num">
                                      <p:cBhvr>
                                        <p:cTn id="38" dur="2000" fill="hold"/>
                                        <p:tgtEl>
                                          <p:spTgt spid="99"/>
                                        </p:tgtEl>
                                        <p:attrNameLst>
                                          <p:attrName>ppt_y</p:attrName>
                                        </p:attrNameLst>
                                      </p:cBhvr>
                                      <p:tavLst>
                                        <p:tav tm="0">
                                          <p:val>
                                            <p:strVal val="#ppt_y"/>
                                          </p:val>
                                        </p:tav>
                                        <p:tav tm="100000">
                                          <p:val>
                                            <p:strVal val="#ppt_y"/>
                                          </p:val>
                                        </p:tav>
                                      </p:tavLst>
                                    </p:anim>
                                    <p:anim calcmode="lin" valueType="num">
                                      <p:cBhvr>
                                        <p:cTn id="39" dur="2000" fill="hold"/>
                                        <p:tgtEl>
                                          <p:spTgt spid="99"/>
                                        </p:tgtEl>
                                        <p:attrNameLst>
                                          <p:attrName>ppt_w</p:attrName>
                                        </p:attrNameLst>
                                      </p:cBhvr>
                                      <p:tavLst>
                                        <p:tav tm="0">
                                          <p:val>
                                            <p:fltVal val="0"/>
                                          </p:val>
                                        </p:tav>
                                        <p:tav tm="100000">
                                          <p:val>
                                            <p:strVal val="#ppt_w"/>
                                          </p:val>
                                        </p:tav>
                                      </p:tavLst>
                                    </p:anim>
                                    <p:anim calcmode="lin" valueType="num">
                                      <p:cBhvr>
                                        <p:cTn id="40" dur="2000" fill="hold"/>
                                        <p:tgtEl>
                                          <p:spTgt spid="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 grpId="2"/>
      <p:bldP build="p" bldLvl="5" animBg="1" rev="0" advAuto="0" spid="9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2165525" y="159494"/>
            <a:ext cx="9834241"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Obsolete (1:18-3:20)</a:t>
            </a:r>
          </a:p>
        </p:txBody>
      </p:sp>
      <p:sp>
        <p:nvSpPr>
          <p:cNvPr id="103" name="Shape 103"/>
          <p:cNvSpPr/>
          <p:nvPr/>
        </p:nvSpPr>
        <p:spPr>
          <a:xfrm>
            <a:off x="2165525" y="2663971"/>
            <a:ext cx="7105589" cy="303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30200" indent="-330200" algn="l" defTabSz="457200">
              <a:spcBef>
                <a:spcPts val="1600"/>
              </a:spcBef>
              <a:buSzPct val="100000"/>
              <a:buChar char="•"/>
              <a:tabLst>
                <a:tab pos="114300" algn="l"/>
              </a:tabLst>
              <a:defRPr sz="1800"/>
            </a:pPr>
            <a:r>
              <a:rPr sz="3800">
                <a:latin typeface="+mj-lt"/>
                <a:ea typeface="+mj-ea"/>
                <a:cs typeface="+mj-cs"/>
                <a:sym typeface="Garamond"/>
              </a:rPr>
              <a:t>Man’s sin and guilt is evident through sin’s presence and judgment.</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Why does man need God’s provided righteousness?</a:t>
            </a:r>
          </a:p>
        </p:txBody>
      </p:sp>
      <p:sp>
        <p:nvSpPr>
          <p:cNvPr id="104" name="Shape 104"/>
          <p:cNvSpPr/>
          <p:nvPr/>
        </p:nvSpPr>
        <p:spPr>
          <a:xfrm>
            <a:off x="2921000" y="7553635"/>
            <a:ext cx="6972300" cy="19869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OBSOLETE</a:t>
            </a:r>
          </a:p>
        </p:txBody>
      </p:sp>
      <p:grpSp>
        <p:nvGrpSpPr>
          <p:cNvPr id="111" name="Group 111"/>
          <p:cNvGrpSpPr/>
          <p:nvPr/>
        </p:nvGrpSpPr>
        <p:grpSpPr>
          <a:xfrm>
            <a:off x="10496550" y="2495550"/>
            <a:ext cx="1790700" cy="4940300"/>
            <a:chOff x="0" y="0"/>
            <a:chExt cx="1790700" cy="4940300"/>
          </a:xfrm>
        </p:grpSpPr>
        <p:sp>
          <p:nvSpPr>
            <p:cNvPr id="105" name="Shape 105"/>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nvGrpSpPr>
            <p:cNvPr id="110" name="Group 110"/>
            <p:cNvGrpSpPr/>
            <p:nvPr/>
          </p:nvGrpSpPr>
          <p:grpSpPr>
            <a:xfrm>
              <a:off x="209550" y="820618"/>
              <a:ext cx="1460500" cy="3526190"/>
              <a:chOff x="0" y="406867"/>
              <a:chExt cx="1460500" cy="3526188"/>
            </a:xfrm>
          </p:grpSpPr>
          <p:pic>
            <p:nvPicPr>
              <p:cNvPr id="106" name="droppedImage.pdf"/>
              <p:cNvPicPr/>
              <p:nvPr/>
            </p:nvPicPr>
            <p:blipFill>
              <a:blip r:embed="rId2">
                <a:extLst/>
              </a:blip>
              <a:stretch>
                <a:fillRect/>
              </a:stretch>
            </p:blipFill>
            <p:spPr>
              <a:xfrm>
                <a:off x="89290" y="406867"/>
                <a:ext cx="1051860" cy="2794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07" name="Shape 107"/>
              <p:cNvSpPr/>
              <p:nvPr/>
            </p:nvSpPr>
            <p:spPr>
              <a:xfrm>
                <a:off x="374237" y="1191394"/>
                <a:ext cx="71202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O</a:t>
                </a:r>
              </a:p>
            </p:txBody>
          </p:sp>
          <p:sp>
            <p:nvSpPr>
              <p:cNvPr id="108" name="Shape 108"/>
              <p:cNvSpPr/>
              <p:nvPr/>
            </p:nvSpPr>
            <p:spPr>
              <a:xfrm>
                <a:off x="0" y="2917055"/>
                <a:ext cx="14605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Ditch</a:t>
                </a:r>
              </a:p>
            </p:txBody>
          </p:sp>
          <p:sp>
            <p:nvSpPr>
              <p:cNvPr id="109" name="Shape 109"/>
              <p:cNvSpPr/>
              <p:nvPr/>
            </p:nvSpPr>
            <p:spPr>
              <a:xfrm>
                <a:off x="89290" y="2114761"/>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1:18-3:20</a:t>
                </a:r>
              </a:p>
            </p:txBody>
          </p:sp>
        </p:gr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lt" backwards="0">
                                    <p:tmAbs val="100"/>
                                  </p:iterate>
                                  <p:childTnLst>
                                    <p:set>
                                      <p:cBhvr>
                                        <p:cTn id="6" fill="hold"/>
                                        <p:tgtEl>
                                          <p:spTgt spid="103">
                                            <p:bg/>
                                          </p:spTgt>
                                        </p:tgtEl>
                                        <p:attrNameLst>
                                          <p:attrName>style.visibility</p:attrName>
                                        </p:attrNameLst>
                                      </p:cBhvr>
                                      <p:to>
                                        <p:strVal val="visible"/>
                                      </p:to>
                                    </p:set>
                                    <p:anim calcmode="lin" valueType="num">
                                      <p:cBhvr>
                                        <p:cTn id="7" dur="1000" fill="hold"/>
                                        <p:tgtEl>
                                          <p:spTgt spid="103">
                                            <p:bg/>
                                          </p:spTgt>
                                        </p:tgtEl>
                                        <p:attrNameLst>
                                          <p:attrName>ppt_x</p:attrName>
                                        </p:attrNameLst>
                                      </p:cBhvr>
                                      <p:tavLst>
                                        <p:tav tm="0">
                                          <p:val>
                                            <p:strVal val="0-#ppt_w/2"/>
                                          </p:val>
                                        </p:tav>
                                        <p:tav tm="100000">
                                          <p:val>
                                            <p:strVal val="#ppt_x"/>
                                          </p:val>
                                        </p:tav>
                                      </p:tavLst>
                                    </p:anim>
                                    <p:anim calcmode="lin" valueType="num">
                                      <p:cBhvr>
                                        <p:cTn id="8" dur="1000" fill="hold"/>
                                        <p:tgtEl>
                                          <p:spTgt spid="103">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lt" backwards="0">
                                    <p:tmAbs val="100"/>
                                  </p:iterate>
                                  <p:childTnLst>
                                    <p:set>
                                      <p:cBhvr>
                                        <p:cTn id="10" fill="hold"/>
                                        <p:tgtEl>
                                          <p:spTgt spid="103">
                                            <p:txEl>
                                              <p:pRg st="0" end="0"/>
                                            </p:txEl>
                                          </p:spTgt>
                                        </p:tgtEl>
                                        <p:attrNameLst>
                                          <p:attrName>style.visibility</p:attrName>
                                        </p:attrNameLst>
                                      </p:cBhvr>
                                      <p:to>
                                        <p:strVal val="visible"/>
                                      </p:to>
                                    </p:set>
                                    <p:anim calcmode="lin" valueType="num">
                                      <p:cBhvr>
                                        <p:cTn id="11" dur="1000" fill="hold"/>
                                        <p:tgtEl>
                                          <p:spTgt spid="10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0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nodeType="afterEffect" presetClass="entr" presetSubtype="8" presetID="2" grpId="1" fill="hold">
                                  <p:stCondLst>
                                    <p:cond delay="0"/>
                                  </p:stCondLst>
                                  <p:iterate type="lt" backwards="0">
                                    <p:tmAbs val="100"/>
                                  </p:iterate>
                                  <p:childTnLst>
                                    <p:set>
                                      <p:cBhvr>
                                        <p:cTn id="15" fill="hold"/>
                                        <p:tgtEl>
                                          <p:spTgt spid="103">
                                            <p:txEl>
                                              <p:pRg st="1" end="1"/>
                                            </p:txEl>
                                          </p:spTgt>
                                        </p:tgtEl>
                                        <p:attrNameLst>
                                          <p:attrName>style.visibility</p:attrName>
                                        </p:attrNameLst>
                                      </p:cBhvr>
                                      <p:to>
                                        <p:strVal val="visible"/>
                                      </p:to>
                                    </p:set>
                                    <p:anim calcmode="lin" valueType="num">
                                      <p:cBhvr>
                                        <p:cTn id="16" dur="1000" fill="hold"/>
                                        <p:tgtEl>
                                          <p:spTgt spid="103">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10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nodeType="afterEffect" presetClass="entr" presetSubtype="8" presetID="17" grpId="2" fill="hold">
                                  <p:stCondLst>
                                    <p:cond delay="0"/>
                                  </p:stCondLst>
                                  <p:iterate type="el" backwards="0">
                                    <p:tmAbs val="0"/>
                                  </p:iterate>
                                  <p:childTnLst>
                                    <p:set>
                                      <p:cBhvr>
                                        <p:cTn id="20" fill="hold"/>
                                        <p:tgtEl>
                                          <p:spTgt spid="111"/>
                                        </p:tgtEl>
                                        <p:attrNameLst>
                                          <p:attrName>style.visibility</p:attrName>
                                        </p:attrNameLst>
                                      </p:cBhvr>
                                      <p:to>
                                        <p:strVal val="visible"/>
                                      </p:to>
                                    </p:set>
                                    <p:anim calcmode="lin" valueType="num">
                                      <p:cBhvr>
                                        <p:cTn id="21" dur="2250" fill="hold"/>
                                        <p:tgtEl>
                                          <p:spTgt spid="111"/>
                                        </p:tgtEl>
                                        <p:attrNameLst>
                                          <p:attrName>ppt_x</p:attrName>
                                        </p:attrNameLst>
                                      </p:cBhvr>
                                      <p:tavLst>
                                        <p:tav tm="0">
                                          <p:val>
                                            <p:strVal val="#ppt_x-#ppt_w/2"/>
                                          </p:val>
                                        </p:tav>
                                        <p:tav tm="100000">
                                          <p:val>
                                            <p:strVal val="#ppt_x"/>
                                          </p:val>
                                        </p:tav>
                                      </p:tavLst>
                                    </p:anim>
                                    <p:anim calcmode="lin" valueType="num">
                                      <p:cBhvr>
                                        <p:cTn id="22" dur="2250" fill="hold"/>
                                        <p:tgtEl>
                                          <p:spTgt spid="111"/>
                                        </p:tgtEl>
                                        <p:attrNameLst>
                                          <p:attrName>ppt_y</p:attrName>
                                        </p:attrNameLst>
                                      </p:cBhvr>
                                      <p:tavLst>
                                        <p:tav tm="0">
                                          <p:val>
                                            <p:strVal val="#ppt_y"/>
                                          </p:val>
                                        </p:tav>
                                        <p:tav tm="100000">
                                          <p:val>
                                            <p:strVal val="#ppt_y"/>
                                          </p:val>
                                        </p:tav>
                                      </p:tavLst>
                                    </p:anim>
                                    <p:anim calcmode="lin" valueType="num">
                                      <p:cBhvr>
                                        <p:cTn id="23" dur="2250" fill="hold"/>
                                        <p:tgtEl>
                                          <p:spTgt spid="111"/>
                                        </p:tgtEl>
                                        <p:attrNameLst>
                                          <p:attrName>ppt_w</p:attrName>
                                        </p:attrNameLst>
                                      </p:cBhvr>
                                      <p:tavLst>
                                        <p:tav tm="0">
                                          <p:val>
                                            <p:fltVal val="0"/>
                                          </p:val>
                                        </p:tav>
                                        <p:tav tm="100000">
                                          <p:val>
                                            <p:strVal val="#ppt_w"/>
                                          </p:val>
                                        </p:tav>
                                      </p:tavLst>
                                    </p:anim>
                                    <p:anim calcmode="lin" valueType="num">
                                      <p:cBhvr>
                                        <p:cTn id="24" dur="2250" fill="hold"/>
                                        <p:tgtEl>
                                          <p:spTgt spid="1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3" grpId="1"/>
      <p:bldP build="whole" bldLvl="1" animBg="1" rev="0" advAuto="0" spid="111"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nvSpPr>
        <p:spPr>
          <a:xfrm>
            <a:off x="2165525" y="159494"/>
            <a:ext cx="9834241"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Obsolete (1:18-3:20)</a:t>
            </a:r>
          </a:p>
        </p:txBody>
      </p:sp>
      <p:grpSp>
        <p:nvGrpSpPr>
          <p:cNvPr id="120" name="Group 120"/>
          <p:cNvGrpSpPr/>
          <p:nvPr/>
        </p:nvGrpSpPr>
        <p:grpSpPr>
          <a:xfrm>
            <a:off x="10496550" y="2495550"/>
            <a:ext cx="1790700" cy="4940300"/>
            <a:chOff x="0" y="0"/>
            <a:chExt cx="1790700" cy="4940300"/>
          </a:xfrm>
        </p:grpSpPr>
        <p:sp>
          <p:nvSpPr>
            <p:cNvPr id="114" name="Shape 114"/>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nvGrpSpPr>
            <p:cNvPr id="119" name="Group 119"/>
            <p:cNvGrpSpPr/>
            <p:nvPr/>
          </p:nvGrpSpPr>
          <p:grpSpPr>
            <a:xfrm>
              <a:off x="209550" y="820618"/>
              <a:ext cx="1460500" cy="3526190"/>
              <a:chOff x="0" y="406867"/>
              <a:chExt cx="1460500" cy="3526188"/>
            </a:xfrm>
          </p:grpSpPr>
          <p:pic>
            <p:nvPicPr>
              <p:cNvPr id="115" name="droppedImage.pdf"/>
              <p:cNvPicPr/>
              <p:nvPr/>
            </p:nvPicPr>
            <p:blipFill>
              <a:blip r:embed="rId2">
                <a:extLst/>
              </a:blip>
              <a:stretch>
                <a:fillRect/>
              </a:stretch>
            </p:blipFill>
            <p:spPr>
              <a:xfrm>
                <a:off x="89290" y="406867"/>
                <a:ext cx="1051860" cy="2794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16" name="Shape 116"/>
              <p:cNvSpPr/>
              <p:nvPr/>
            </p:nvSpPr>
            <p:spPr>
              <a:xfrm>
                <a:off x="374237" y="1191394"/>
                <a:ext cx="71202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O</a:t>
                </a:r>
              </a:p>
            </p:txBody>
          </p:sp>
          <p:sp>
            <p:nvSpPr>
              <p:cNvPr id="117" name="Shape 117"/>
              <p:cNvSpPr/>
              <p:nvPr/>
            </p:nvSpPr>
            <p:spPr>
              <a:xfrm>
                <a:off x="0" y="2917055"/>
                <a:ext cx="14605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Ditch</a:t>
                </a:r>
              </a:p>
            </p:txBody>
          </p:sp>
          <p:sp>
            <p:nvSpPr>
              <p:cNvPr id="118" name="Shape 118"/>
              <p:cNvSpPr/>
              <p:nvPr/>
            </p:nvSpPr>
            <p:spPr>
              <a:xfrm>
                <a:off x="89290" y="2114761"/>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1:18-3:20</a:t>
                </a:r>
              </a:p>
            </p:txBody>
          </p:sp>
        </p:grpSp>
      </p:grpSp>
      <p:sp>
        <p:nvSpPr>
          <p:cNvPr id="121" name="Shape 121"/>
          <p:cNvSpPr/>
          <p:nvPr/>
        </p:nvSpPr>
        <p:spPr>
          <a:xfrm>
            <a:off x="2413960" y="1242478"/>
            <a:ext cx="7610977" cy="883487"/>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Man’s evident guilt/curse</a:t>
            </a:r>
          </a:p>
        </p:txBody>
      </p:sp>
      <p:sp>
        <p:nvSpPr>
          <p:cNvPr id="122" name="Shape 122"/>
          <p:cNvSpPr/>
          <p:nvPr/>
        </p:nvSpPr>
        <p:spPr>
          <a:xfrm>
            <a:off x="6225798" y="3949700"/>
            <a:ext cx="3035301"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23" name="Shape 123"/>
          <p:cNvSpPr/>
          <p:nvPr/>
        </p:nvSpPr>
        <p:spPr>
          <a:xfrm>
            <a:off x="7241798" y="2298700"/>
            <a:ext cx="2679701"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24" name="Shape 124"/>
          <p:cNvSpPr/>
          <p:nvPr/>
        </p:nvSpPr>
        <p:spPr>
          <a:xfrm>
            <a:off x="5616198" y="2819400"/>
            <a:ext cx="1790701"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25" name="Shape 125"/>
          <p:cNvSpPr/>
          <p:nvPr/>
        </p:nvSpPr>
        <p:spPr>
          <a:xfrm>
            <a:off x="5306318" y="4470400"/>
            <a:ext cx="4475481" cy="1460500"/>
          </a:xfrm>
          <a:prstGeom prst="roundRect">
            <a:avLst>
              <a:gd name="adj" fmla="val 13043"/>
            </a:avLst>
          </a:prstGeom>
          <a:solidFill>
            <a:srgbClr val="FFBFB9"/>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26" name="Shape 126"/>
          <p:cNvSpPr/>
          <p:nvPr/>
        </p:nvSpPr>
        <p:spPr>
          <a:xfrm>
            <a:off x="5188007" y="2316831"/>
            <a:ext cx="4521201" cy="465003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r">
              <a:lnSpc>
                <a:spcPct val="110000"/>
              </a:lnSpc>
              <a:spcBef>
                <a:spcPts val="3200"/>
              </a:spcBef>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“For the wrath of God is revealed from heaven against all ungodliness and unrighteousness of men, who suppress the truth in unrighteousness” (Romans 1:18).</a:t>
            </a:r>
            <a:endParaRPr sz="3400">
              <a:solidFill>
                <a:srgbClr val="5C554F"/>
              </a:solidFill>
            </a:endParaRPr>
          </a:p>
        </p:txBody>
      </p:sp>
      <p:grpSp>
        <p:nvGrpSpPr>
          <p:cNvPr id="129" name="Group 129"/>
          <p:cNvGrpSpPr/>
          <p:nvPr/>
        </p:nvGrpSpPr>
        <p:grpSpPr>
          <a:xfrm>
            <a:off x="1858268" y="4607498"/>
            <a:ext cx="3441701" cy="1437612"/>
            <a:chOff x="0" y="0"/>
            <a:chExt cx="3441700" cy="1437610"/>
          </a:xfrm>
        </p:grpSpPr>
        <p:sp>
          <p:nvSpPr>
            <p:cNvPr id="127" name="Shape 127"/>
            <p:cNvSpPr/>
            <p:nvPr/>
          </p:nvSpPr>
          <p:spPr>
            <a:xfrm>
              <a:off x="0" y="823111"/>
              <a:ext cx="3441700" cy="61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3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3800">
                  <a:solidFill>
                    <a:srgbClr val="31339F"/>
                  </a:solidFill>
                  <a:effectLst>
                    <a:outerShdw sx="100000" sy="100000" kx="0" ky="0" algn="b" rotWithShape="0" blurRad="101600" dist="76200" dir="2700000">
                      <a:srgbClr val="000000">
                        <a:alpha val="75000"/>
                      </a:srgbClr>
                    </a:outerShdw>
                  </a:effectLst>
                </a:rPr>
                <a:t>REVEALED</a:t>
              </a:r>
            </a:p>
          </p:txBody>
        </p:sp>
        <p:sp>
          <p:nvSpPr>
            <p:cNvPr id="128" name="Shape 128"/>
            <p:cNvSpPr/>
            <p:nvPr/>
          </p:nvSpPr>
          <p:spPr>
            <a:xfrm rot="16200000">
              <a:off x="1245047" y="-112230"/>
              <a:ext cx="863301" cy="1087760"/>
            </a:xfrm>
            <a:prstGeom prst="rightArrow">
              <a:avLst>
                <a:gd name="adj1" fmla="val 20792"/>
                <a:gd name="adj2" fmla="val 42682"/>
              </a:avLst>
            </a:prstGeom>
            <a:blipFill rotWithShape="1">
              <a:blip r:embed="rId3"/>
              <a:srcRect l="0" t="0" r="0" b="0"/>
              <a:tile tx="0" ty="0" sx="100000" sy="100000" flip="none" algn="tl"/>
            </a:blipFill>
            <a:ln w="12700" cap="flat">
              <a:solidFill>
                <a:srgbClr val="5E5E5E"/>
              </a:solidFill>
              <a:prstDash val="solid"/>
              <a:miter lim="400000"/>
            </a:ln>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grpSp>
        <p:nvGrpSpPr>
          <p:cNvPr id="132" name="Group 132"/>
          <p:cNvGrpSpPr/>
          <p:nvPr/>
        </p:nvGrpSpPr>
        <p:grpSpPr>
          <a:xfrm>
            <a:off x="1858268" y="3073490"/>
            <a:ext cx="3441701" cy="1421951"/>
            <a:chOff x="0" y="0"/>
            <a:chExt cx="3441700" cy="1421949"/>
          </a:xfrm>
        </p:grpSpPr>
        <p:sp>
          <p:nvSpPr>
            <p:cNvPr id="130" name="Shape 130"/>
            <p:cNvSpPr/>
            <p:nvPr/>
          </p:nvSpPr>
          <p:spPr>
            <a:xfrm>
              <a:off x="0" y="0"/>
              <a:ext cx="3441700" cy="614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3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3800">
                  <a:solidFill>
                    <a:srgbClr val="31339F"/>
                  </a:solidFill>
                  <a:effectLst>
                    <a:outerShdw sx="100000" sy="100000" kx="0" ky="0" algn="b" rotWithShape="0" blurRad="101600" dist="76200" dir="2700000">
                      <a:srgbClr val="000000">
                        <a:alpha val="75000"/>
                      </a:srgbClr>
                    </a:outerShdw>
                  </a:effectLst>
                </a:rPr>
                <a:t>SUPPRESSED</a:t>
              </a:r>
            </a:p>
          </p:txBody>
        </p:sp>
        <p:sp>
          <p:nvSpPr>
            <p:cNvPr id="131" name="Shape 131"/>
            <p:cNvSpPr/>
            <p:nvPr/>
          </p:nvSpPr>
          <p:spPr>
            <a:xfrm rot="5400000">
              <a:off x="1245047" y="446420"/>
              <a:ext cx="863302" cy="1087759"/>
            </a:xfrm>
            <a:prstGeom prst="rightArrow">
              <a:avLst>
                <a:gd name="adj1" fmla="val 20792"/>
                <a:gd name="adj2" fmla="val 42682"/>
              </a:avLst>
            </a:prstGeom>
            <a:blipFill rotWithShape="1">
              <a:blip r:embed="rId3"/>
              <a:srcRect l="0" t="0" r="0" b="0"/>
              <a:tile tx="0" ty="0" sx="100000" sy="100000" flip="none" algn="tl"/>
            </a:blipFill>
            <a:ln w="12700" cap="flat">
              <a:solidFill>
                <a:srgbClr val="5E5E5E"/>
              </a:solidFill>
              <a:prstDash val="solid"/>
              <a:miter lim="400000"/>
            </a:ln>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grpSp>
        <p:nvGrpSpPr>
          <p:cNvPr id="135" name="Group 135"/>
          <p:cNvGrpSpPr/>
          <p:nvPr/>
        </p:nvGrpSpPr>
        <p:grpSpPr>
          <a:xfrm>
            <a:off x="3213202" y="5136405"/>
            <a:ext cx="3473001" cy="4885926"/>
            <a:chOff x="0" y="0"/>
            <a:chExt cx="3473000" cy="4885925"/>
          </a:xfrm>
        </p:grpSpPr>
        <p:pic>
          <p:nvPicPr>
            <p:cNvPr id="133" name="droppedImage.pdf"/>
            <p:cNvPicPr/>
            <p:nvPr/>
          </p:nvPicPr>
          <p:blipFill>
            <a:blip r:embed="rId4">
              <a:extLst/>
            </a:blip>
            <a:stretch>
              <a:fillRect/>
            </a:stretch>
          </p:blipFill>
          <p:spPr>
            <a:xfrm rot="17017467">
              <a:off x="1097835" y="1942872"/>
              <a:ext cx="1326358" cy="1625998"/>
            </a:xfrm>
            <a:prstGeom prst="rect">
              <a:avLst/>
            </a:prstGeom>
            <a:ln w="12700" cap="flat">
              <a:noFill/>
              <a:miter lim="400000"/>
            </a:ln>
            <a:effectLst/>
          </p:spPr>
        </p:pic>
        <p:sp>
          <p:nvSpPr>
            <p:cNvPr id="134" name="Shape 134"/>
            <p:cNvSpPr/>
            <p:nvPr/>
          </p:nvSpPr>
          <p:spPr>
            <a:xfrm>
              <a:off x="0" y="0"/>
              <a:ext cx="3473001" cy="48859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O</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17" grpId="1" fill="hold">
                                  <p:stCondLst>
                                    <p:cond delay="0"/>
                                  </p:stCondLst>
                                  <p:iterate type="el" backwards="0">
                                    <p:tmAbs val="0"/>
                                  </p:iterate>
                                  <p:childTnLst>
                                    <p:set>
                                      <p:cBhvr>
                                        <p:cTn id="6" fill="hold"/>
                                        <p:tgtEl>
                                          <p:spTgt spid="120"/>
                                        </p:tgtEl>
                                        <p:attrNameLst>
                                          <p:attrName>style.visibility</p:attrName>
                                        </p:attrNameLst>
                                      </p:cBhvr>
                                      <p:to>
                                        <p:strVal val="visible"/>
                                      </p:to>
                                    </p:set>
                                    <p:anim calcmode="lin" valueType="num">
                                      <p:cBhvr>
                                        <p:cTn id="7" dur="2250" fill="hold"/>
                                        <p:tgtEl>
                                          <p:spTgt spid="120"/>
                                        </p:tgtEl>
                                        <p:attrNameLst>
                                          <p:attrName>ppt_x</p:attrName>
                                        </p:attrNameLst>
                                      </p:cBhvr>
                                      <p:tavLst>
                                        <p:tav tm="0">
                                          <p:val>
                                            <p:strVal val="#ppt_x-#ppt_w/2"/>
                                          </p:val>
                                        </p:tav>
                                        <p:tav tm="100000">
                                          <p:val>
                                            <p:strVal val="#ppt_x"/>
                                          </p:val>
                                        </p:tav>
                                      </p:tavLst>
                                    </p:anim>
                                    <p:anim calcmode="lin" valueType="num">
                                      <p:cBhvr>
                                        <p:cTn id="8" dur="2250" fill="hold"/>
                                        <p:tgtEl>
                                          <p:spTgt spid="120"/>
                                        </p:tgtEl>
                                        <p:attrNameLst>
                                          <p:attrName>ppt_y</p:attrName>
                                        </p:attrNameLst>
                                      </p:cBhvr>
                                      <p:tavLst>
                                        <p:tav tm="0">
                                          <p:val>
                                            <p:strVal val="#ppt_y"/>
                                          </p:val>
                                        </p:tav>
                                        <p:tav tm="100000">
                                          <p:val>
                                            <p:strVal val="#ppt_y"/>
                                          </p:val>
                                        </p:tav>
                                      </p:tavLst>
                                    </p:anim>
                                    <p:anim calcmode="lin" valueType="num">
                                      <p:cBhvr>
                                        <p:cTn id="9" dur="2250" fill="hold"/>
                                        <p:tgtEl>
                                          <p:spTgt spid="120"/>
                                        </p:tgtEl>
                                        <p:attrNameLst>
                                          <p:attrName>ppt_w</p:attrName>
                                        </p:attrNameLst>
                                      </p:cBhvr>
                                      <p:tavLst>
                                        <p:tav tm="0">
                                          <p:val>
                                            <p:fltVal val="0"/>
                                          </p:val>
                                        </p:tav>
                                        <p:tav tm="100000">
                                          <p:val>
                                            <p:strVal val="#ppt_w"/>
                                          </p:val>
                                        </p:tav>
                                      </p:tavLst>
                                    </p:anim>
                                    <p:anim calcmode="lin" valueType="num">
                                      <p:cBhvr>
                                        <p:cTn id="10" dur="2250" fill="hold"/>
                                        <p:tgtEl>
                                          <p:spTgt spid="12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6" presetID="18" grpId="2" fill="hold">
                                  <p:stCondLst>
                                    <p:cond delay="0"/>
                                  </p:stCondLst>
                                  <p:iterate type="el" backwards="0">
                                    <p:tmAbs val="0"/>
                                  </p:iterate>
                                  <p:childTnLst>
                                    <p:set>
                                      <p:cBhvr>
                                        <p:cTn id="14" fill="hold"/>
                                        <p:tgtEl>
                                          <p:spTgt spid="126"/>
                                        </p:tgtEl>
                                        <p:attrNameLst>
                                          <p:attrName>style.visibility</p:attrName>
                                        </p:attrNameLst>
                                      </p:cBhvr>
                                      <p:to>
                                        <p:strVal val="visible"/>
                                      </p:to>
                                    </p:set>
                                    <p:animEffect filter="strips(downRight)" transition="in">
                                      <p:cBhvr>
                                        <p:cTn id="15" dur="1500"/>
                                        <p:tgtEl>
                                          <p:spTgt spid="12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23"/>
                                        </p:tgtEl>
                                        <p:attrNameLst>
                                          <p:attrName>style.visibility</p:attrName>
                                        </p:attrNameLst>
                                      </p:cBhvr>
                                      <p:to>
                                        <p:strVal val="visible"/>
                                      </p:to>
                                    </p:set>
                                    <p:animEffect filter="wipe(left)" transition="in">
                                      <p:cBhvr>
                                        <p:cTn id="20" dur="10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124"/>
                                        </p:tgtEl>
                                        <p:attrNameLst>
                                          <p:attrName>style.visibility</p:attrName>
                                        </p:attrNameLst>
                                      </p:cBhvr>
                                      <p:to>
                                        <p:strVal val="visible"/>
                                      </p:to>
                                    </p:set>
                                    <p:animEffect filter="wipe(left)" transition="in">
                                      <p:cBhvr>
                                        <p:cTn id="25" dur="1000"/>
                                        <p:tgtEl>
                                          <p:spTgt spid="124"/>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5" fill="hold">
                                  <p:stCondLst>
                                    <p:cond delay="0"/>
                                  </p:stCondLst>
                                  <p:iterate type="el" backwards="0">
                                    <p:tmAbs val="0"/>
                                  </p:iterate>
                                  <p:childTnLst>
                                    <p:set>
                                      <p:cBhvr>
                                        <p:cTn id="29" fill="hold"/>
                                        <p:tgtEl>
                                          <p:spTgt spid="122"/>
                                        </p:tgtEl>
                                        <p:attrNameLst>
                                          <p:attrName>style.visibility</p:attrName>
                                        </p:attrNameLst>
                                      </p:cBhvr>
                                      <p:to>
                                        <p:strVal val="visible"/>
                                      </p:to>
                                    </p:set>
                                    <p:animEffect filter="wipe(left)" transition="in">
                                      <p:cBhvr>
                                        <p:cTn id="30" dur="10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6" fill="hold">
                                  <p:stCondLst>
                                    <p:cond delay="0"/>
                                  </p:stCondLst>
                                  <p:iterate type="el" backwards="0">
                                    <p:tmAbs val="0"/>
                                  </p:iterate>
                                  <p:childTnLst>
                                    <p:set>
                                      <p:cBhvr>
                                        <p:cTn id="34" fill="hold"/>
                                        <p:tgtEl>
                                          <p:spTgt spid="125"/>
                                        </p:tgtEl>
                                        <p:attrNameLst>
                                          <p:attrName>style.visibility</p:attrName>
                                        </p:attrNameLst>
                                      </p:cBhvr>
                                      <p:to>
                                        <p:strVal val="visible"/>
                                      </p:to>
                                    </p:set>
                                    <p:animEffect filter="wipe(left)" transition="in">
                                      <p:cBhvr>
                                        <p:cTn id="35" dur="1000"/>
                                        <p:tgtEl>
                                          <p:spTgt spid="125"/>
                                        </p:tgtEl>
                                      </p:cBhvr>
                                    </p:animEffect>
                                  </p:childTnLst>
                                </p:cTn>
                              </p:par>
                            </p:childTnLst>
                          </p:cTn>
                        </p:par>
                        <p:par>
                          <p:cTn id="36" fill="hold">
                            <p:stCondLst>
                              <p:cond delay="1000"/>
                            </p:stCondLst>
                            <p:childTnLst>
                              <p:par>
                                <p:cTn id="37" nodeType="afterEffect" presetClass="entr" presetSubtype="4" presetID="22" grpId="7" fill="hold">
                                  <p:stCondLst>
                                    <p:cond delay="0"/>
                                  </p:stCondLst>
                                  <p:iterate type="el" backwards="0">
                                    <p:tmAbs val="0"/>
                                  </p:iterate>
                                  <p:childTnLst>
                                    <p:set>
                                      <p:cBhvr>
                                        <p:cTn id="38" fill="hold"/>
                                        <p:tgtEl>
                                          <p:spTgt spid="129"/>
                                        </p:tgtEl>
                                        <p:attrNameLst>
                                          <p:attrName>style.visibility</p:attrName>
                                        </p:attrNameLst>
                                      </p:cBhvr>
                                      <p:to>
                                        <p:strVal val="visible"/>
                                      </p:to>
                                    </p:set>
                                    <p:animEffect filter="wipe(down)" transition="in">
                                      <p:cBhvr>
                                        <p:cTn id="39" dur="1000"/>
                                        <p:tgtEl>
                                          <p:spTgt spid="129"/>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1" presetID="22" grpId="8" fill="hold">
                                  <p:stCondLst>
                                    <p:cond delay="0"/>
                                  </p:stCondLst>
                                  <p:iterate type="el" backwards="0">
                                    <p:tmAbs val="0"/>
                                  </p:iterate>
                                  <p:childTnLst>
                                    <p:set>
                                      <p:cBhvr>
                                        <p:cTn id="43" fill="hold"/>
                                        <p:tgtEl>
                                          <p:spTgt spid="132"/>
                                        </p:tgtEl>
                                        <p:attrNameLst>
                                          <p:attrName>style.visibility</p:attrName>
                                        </p:attrNameLst>
                                      </p:cBhvr>
                                      <p:to>
                                        <p:strVal val="visible"/>
                                      </p:to>
                                    </p:set>
                                    <p:animEffect filter="wipe(up)" transition="in">
                                      <p:cBhvr>
                                        <p:cTn id="44" dur="1000"/>
                                        <p:tgtEl>
                                          <p:spTgt spid="132"/>
                                        </p:tgtEl>
                                      </p:cBhvr>
                                    </p:animEffect>
                                  </p:childTnLst>
                                </p:cTn>
                              </p:par>
                            </p:childTnLst>
                          </p:cTn>
                        </p:par>
                        <p:par>
                          <p:cTn id="45" fill="hold">
                            <p:stCondLst>
                              <p:cond delay="1000"/>
                            </p:stCondLst>
                            <p:childTnLst>
                              <p:par>
                                <p:cTn id="46" nodeType="afterEffect" presetClass="entr" presetSubtype="6" presetID="2" grpId="9" fill="hold">
                                  <p:stCondLst>
                                    <p:cond delay="0"/>
                                  </p:stCondLst>
                                  <p:iterate type="el" backwards="0">
                                    <p:tmAbs val="0"/>
                                  </p:iterate>
                                  <p:childTnLst>
                                    <p:set>
                                      <p:cBhvr>
                                        <p:cTn id="47" fill="hold"/>
                                        <p:tgtEl>
                                          <p:spTgt spid="135"/>
                                        </p:tgtEl>
                                        <p:attrNameLst>
                                          <p:attrName>style.visibility</p:attrName>
                                        </p:attrNameLst>
                                      </p:cBhvr>
                                      <p:to>
                                        <p:strVal val="visible"/>
                                      </p:to>
                                    </p:set>
                                    <p:anim calcmode="lin" valueType="num">
                                      <p:cBhvr>
                                        <p:cTn id="48" dur="2000" fill="hold"/>
                                        <p:tgtEl>
                                          <p:spTgt spid="135"/>
                                        </p:tgtEl>
                                        <p:attrNameLst>
                                          <p:attrName>ppt_x</p:attrName>
                                        </p:attrNameLst>
                                      </p:cBhvr>
                                      <p:tavLst>
                                        <p:tav tm="0">
                                          <p:val>
                                            <p:strVal val="1+#ppt_w/2"/>
                                          </p:val>
                                        </p:tav>
                                        <p:tav tm="100000">
                                          <p:val>
                                            <p:strVal val="#ppt_x"/>
                                          </p:val>
                                        </p:tav>
                                      </p:tavLst>
                                    </p:anim>
                                    <p:anim calcmode="lin" valueType="num">
                                      <p:cBhvr>
                                        <p:cTn id="49" dur="200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2"/>
      <p:bldP build="whole" bldLvl="1" animBg="1" rev="0" advAuto="0" spid="132" grpId="8"/>
      <p:bldP build="whole" bldLvl="1" animBg="1" rev="0" advAuto="0" spid="135" grpId="9"/>
      <p:bldP build="whole" bldLvl="1" animBg="1" rev="0" advAuto="0" spid="129" grpId="7"/>
      <p:bldP build="whole" bldLvl="1" animBg="1" rev="0" advAuto="0" spid="124" grpId="4"/>
      <p:bldP build="whole" bldLvl="1" animBg="1" rev="0" advAuto="0" spid="122" grpId="5"/>
      <p:bldP build="whole" bldLvl="1" animBg="1" rev="0" advAuto="0" spid="123" grpId="3"/>
      <p:bldP build="whole" bldLvl="1" animBg="1" rev="0" advAuto="0" spid="125" grpId="6"/>
      <p:bldP build="whole" bldLvl="1" animBg="1" rev="0" advAuto="0" spid="12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nvSpPr>
        <p:spPr>
          <a:xfrm>
            <a:off x="2406242" y="159494"/>
            <a:ext cx="9352807"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Obsolete (1:19-32)</a:t>
            </a:r>
          </a:p>
        </p:txBody>
      </p:sp>
      <p:sp>
        <p:nvSpPr>
          <p:cNvPr id="138" name="Shape 138"/>
          <p:cNvSpPr/>
          <p:nvPr/>
        </p:nvSpPr>
        <p:spPr>
          <a:xfrm>
            <a:off x="2692400" y="3289300"/>
            <a:ext cx="4038600" cy="1955800"/>
          </a:xfrm>
          <a:prstGeom prst="rect">
            <a:avLst/>
          </a:prstGeom>
          <a:blipFill>
            <a:blip r:embed="rId2">
              <a:alphaModFix amt="48000"/>
            </a:blip>
          </a:blipFill>
          <a:ln w="12700">
            <a:solidFill>
              <a:srgbClr val="5E5E5E">
                <a:alpha val="48000"/>
              </a:srgbClr>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39" name="Shape 139"/>
          <p:cNvSpPr/>
          <p:nvPr/>
        </p:nvSpPr>
        <p:spPr>
          <a:xfrm>
            <a:off x="2641600" y="1689100"/>
            <a:ext cx="8369300" cy="1016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Rejection of Light (Exchanged)</a:t>
            </a:r>
          </a:p>
        </p:txBody>
      </p:sp>
      <p:sp>
        <p:nvSpPr>
          <p:cNvPr id="140" name="Shape 140"/>
          <p:cNvSpPr/>
          <p:nvPr/>
        </p:nvSpPr>
        <p:spPr>
          <a:xfrm>
            <a:off x="3568700" y="5257800"/>
            <a:ext cx="23876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41" name="Cycle-rejection.png"/>
          <p:cNvPicPr/>
          <p:nvPr/>
        </p:nvPicPr>
        <p:blipFill>
          <a:blip r:embed="rId3">
            <a:extLst/>
          </a:blip>
          <a:stretch>
            <a:fillRect/>
          </a:stretch>
        </p:blipFill>
        <p:spPr>
          <a:xfrm>
            <a:off x="6831337" y="2618318"/>
            <a:ext cx="5573582" cy="5590476"/>
          </a:xfrm>
          <a:prstGeom prst="rect">
            <a:avLst/>
          </a:prstGeom>
          <a:ln w="12700">
            <a:miter lim="400000"/>
          </a:ln>
        </p:spPr>
      </p:pic>
      <p:sp>
        <p:nvSpPr>
          <p:cNvPr id="142" name="Shape 142"/>
          <p:cNvSpPr/>
          <p:nvPr/>
        </p:nvSpPr>
        <p:spPr>
          <a:xfrm>
            <a:off x="3683000" y="5778500"/>
            <a:ext cx="21082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43" name="Shape 143"/>
          <p:cNvSpPr/>
          <p:nvPr/>
        </p:nvSpPr>
        <p:spPr>
          <a:xfrm>
            <a:off x="2451100" y="7137400"/>
            <a:ext cx="32639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44" name="Shape 144"/>
          <p:cNvSpPr/>
          <p:nvPr/>
        </p:nvSpPr>
        <p:spPr>
          <a:xfrm>
            <a:off x="2649272" y="2743200"/>
            <a:ext cx="4178301" cy="5854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spcBef>
                <a:spcPts val="3200"/>
              </a:spcBef>
              <a:defRPr sz="1800"/>
            </a:pPr>
            <a:r>
              <a:rPr sz="3400">
                <a:solidFill>
                  <a:srgbClr val="5C554F"/>
                </a:solidFill>
                <a:latin typeface="Times New Roman"/>
                <a:ea typeface="Times New Roman"/>
                <a:cs typeface="Times New Roman"/>
                <a:sym typeface="Times New Roman"/>
              </a:rPr>
              <a:t>“For since the creation of the world His invisible attributes, His eternal power and divine nature, have been clearly seen, being understood through what has been made, so that they are without excuse.” </a:t>
            </a:r>
            <a:br>
              <a:rPr sz="3400">
                <a:solidFill>
                  <a:srgbClr val="5C554F"/>
                </a:solidFill>
                <a:latin typeface="Times New Roman"/>
                <a:ea typeface="Times New Roman"/>
                <a:cs typeface="Times New Roman"/>
                <a:sym typeface="Times New Roman"/>
              </a:rPr>
            </a:br>
            <a:r>
              <a:rPr sz="3400">
                <a:solidFill>
                  <a:srgbClr val="5C554F"/>
                </a:solidFill>
                <a:latin typeface="Times New Roman"/>
                <a:ea typeface="Times New Roman"/>
                <a:cs typeface="Times New Roman"/>
                <a:sym typeface="Times New Roman"/>
              </a:rPr>
              <a:t>(Romans 1:20).</a:t>
            </a:r>
            <a:endParaRPr sz="3400">
              <a:solidFill>
                <a:srgbClr val="5C554F"/>
              </a:solidFill>
              <a:latin typeface="Times New Roman"/>
              <a:ea typeface="Times New Roman"/>
              <a:cs typeface="Times New Roman"/>
              <a:sym typeface="Times New Roman"/>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144"/>
                                        </p:tgtEl>
                                        <p:attrNameLst>
                                          <p:attrName>style.visibility</p:attrName>
                                        </p:attrNameLst>
                                      </p:cBhvr>
                                      <p:to>
                                        <p:strVal val="visible"/>
                                      </p:to>
                                    </p:set>
                                    <p:animEffect filter="strips(downRight)" transition="in">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40"/>
                                        </p:tgtEl>
                                        <p:attrNameLst>
                                          <p:attrName>style.visibility</p:attrName>
                                        </p:attrNameLst>
                                      </p:cBhvr>
                                      <p:to>
                                        <p:strVal val="visible"/>
                                      </p:to>
                                    </p:set>
                                    <p:animEffect filter="wipe(left)" transition="in">
                                      <p:cBhvr>
                                        <p:cTn id="12" dur="1000"/>
                                        <p:tgtEl>
                                          <p:spTgt spid="140"/>
                                        </p:tgtEl>
                                      </p:cBhvr>
                                    </p:animEffect>
                                  </p:childTnLst>
                                </p:cTn>
                              </p:par>
                            </p:childTnLst>
                          </p:cTn>
                        </p:par>
                        <p:par>
                          <p:cTn id="13" fill="hold">
                            <p:stCondLst>
                              <p:cond delay="1000"/>
                            </p:stCondLst>
                            <p:childTnLst>
                              <p:par>
                                <p:cTn id="14" nodeType="afterEffect" presetClass="entr" presetSubtype="8" presetID="1" grpId="3" fill="hold">
                                  <p:stCondLst>
                                    <p:cond delay="0"/>
                                  </p:stCondLst>
                                  <p:iterate type="el" backwards="0">
                                    <p:tmAbs val="0"/>
                                  </p:iterate>
                                  <p:childTnLst>
                                    <p:set>
                                      <p:cBhvr>
                                        <p:cTn id="15" fill="hold"/>
                                        <p:tgtEl>
                                          <p:spTgt spid="138"/>
                                        </p:tgtEl>
                                        <p:attrNameLst>
                                          <p:attrName>style.visibility</p:attrName>
                                        </p:attrNameLst>
                                      </p:cBhvr>
                                      <p:to>
                                        <p:strVal val="visible"/>
                                      </p:to>
                                    </p:set>
                                    <p:animEffect filter="(null)(right)" transition="in">
                                      <p:cBhvr>
                                        <p:cTn id="16" dur="1000"/>
                                        <p:tgtEl>
                                          <p:spTgt spid="138"/>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142"/>
                                        </p:tgtEl>
                                        <p:attrNameLst>
                                          <p:attrName>style.visibility</p:attrName>
                                        </p:attrNameLst>
                                      </p:cBhvr>
                                      <p:to>
                                        <p:strVal val="visible"/>
                                      </p:to>
                                    </p:set>
                                    <p:animEffect filter="wipe(left)" transition="in">
                                      <p:cBhvr>
                                        <p:cTn id="21" dur="1000"/>
                                        <p:tgtEl>
                                          <p:spTgt spid="142"/>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143"/>
                                        </p:tgtEl>
                                        <p:attrNameLst>
                                          <p:attrName>style.visibility</p:attrName>
                                        </p:attrNameLst>
                                      </p:cBhvr>
                                      <p:to>
                                        <p:strVal val="visible"/>
                                      </p:to>
                                    </p:set>
                                    <p:animEffect filter="wipe(left)" transition="in">
                                      <p:cBhvr>
                                        <p:cTn id="26" dur="1000"/>
                                        <p:tgtEl>
                                          <p:spTgt spid="143"/>
                                        </p:tgtEl>
                                      </p:cBhvr>
                                    </p:animEffect>
                                  </p:childTnLst>
                                </p:cTn>
                              </p:par>
                            </p:childTnLst>
                          </p:cTn>
                        </p:par>
                        <p:par>
                          <p:cTn id="27" fill="hold">
                            <p:stCondLst>
                              <p:cond delay="1000"/>
                            </p:stCondLst>
                            <p:childTnLst>
                              <p:par>
                                <p:cTn id="28" nodeType="afterEffect" presetClass="entr" presetSubtype="8" presetID="17" grpId="6" fill="hold">
                                  <p:stCondLst>
                                    <p:cond delay="0"/>
                                  </p:stCondLst>
                                  <p:iterate type="el" backwards="0">
                                    <p:tmAbs val="0"/>
                                  </p:iterate>
                                  <p:childTnLst>
                                    <p:set>
                                      <p:cBhvr>
                                        <p:cTn id="29" fill="hold"/>
                                        <p:tgtEl>
                                          <p:spTgt spid="141"/>
                                        </p:tgtEl>
                                        <p:attrNameLst>
                                          <p:attrName>style.visibility</p:attrName>
                                        </p:attrNameLst>
                                      </p:cBhvr>
                                      <p:to>
                                        <p:strVal val="visible"/>
                                      </p:to>
                                    </p:set>
                                    <p:anim calcmode="lin" valueType="num">
                                      <p:cBhvr>
                                        <p:cTn id="30" dur="1000" fill="hold"/>
                                        <p:tgtEl>
                                          <p:spTgt spid="141"/>
                                        </p:tgtEl>
                                        <p:attrNameLst>
                                          <p:attrName>ppt_x</p:attrName>
                                        </p:attrNameLst>
                                      </p:cBhvr>
                                      <p:tavLst>
                                        <p:tav tm="0">
                                          <p:val>
                                            <p:strVal val="#ppt_x-#ppt_w/2"/>
                                          </p:val>
                                        </p:tav>
                                        <p:tav tm="100000">
                                          <p:val>
                                            <p:strVal val="#ppt_x"/>
                                          </p:val>
                                        </p:tav>
                                      </p:tavLst>
                                    </p:anim>
                                    <p:anim calcmode="lin" valueType="num">
                                      <p:cBhvr>
                                        <p:cTn id="31" dur="1000" fill="hold"/>
                                        <p:tgtEl>
                                          <p:spTgt spid="141"/>
                                        </p:tgtEl>
                                        <p:attrNameLst>
                                          <p:attrName>ppt_y</p:attrName>
                                        </p:attrNameLst>
                                      </p:cBhvr>
                                      <p:tavLst>
                                        <p:tav tm="0">
                                          <p:val>
                                            <p:strVal val="#ppt_y"/>
                                          </p:val>
                                        </p:tav>
                                        <p:tav tm="100000">
                                          <p:val>
                                            <p:strVal val="#ppt_y"/>
                                          </p:val>
                                        </p:tav>
                                      </p:tavLst>
                                    </p:anim>
                                    <p:anim calcmode="lin" valueType="num">
                                      <p:cBhvr>
                                        <p:cTn id="32" dur="1000" fill="hold"/>
                                        <p:tgtEl>
                                          <p:spTgt spid="141"/>
                                        </p:tgtEl>
                                        <p:attrNameLst>
                                          <p:attrName>ppt_w</p:attrName>
                                        </p:attrNameLst>
                                      </p:cBhvr>
                                      <p:tavLst>
                                        <p:tav tm="0">
                                          <p:val>
                                            <p:fltVal val="0"/>
                                          </p:val>
                                        </p:tav>
                                        <p:tav tm="100000">
                                          <p:val>
                                            <p:strVal val="#ppt_w"/>
                                          </p:val>
                                        </p:tav>
                                      </p:tavLst>
                                    </p:anim>
                                    <p:anim calcmode="lin" valueType="num">
                                      <p:cBhvr>
                                        <p:cTn id="33" dur="1000" fill="hold"/>
                                        <p:tgtEl>
                                          <p:spTgt spid="1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6"/>
      <p:bldP build="whole" bldLvl="1" animBg="1" rev="0" advAuto="0" spid="138" grpId="3"/>
      <p:bldP build="whole" bldLvl="1" animBg="1" rev="0" advAuto="0" spid="140" grpId="2"/>
      <p:bldP build="whole" bldLvl="1" animBg="1" rev="0" advAuto="0" spid="143" grpId="5"/>
      <p:bldP build="whole" bldLvl="1" animBg="1" rev="0" advAuto="0" spid="144" grpId="1"/>
      <p:bldP build="whole" bldLvl="1" animBg="1" rev="0" advAuto="0" spid="142" grpId="4"/>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2561023" y="159494"/>
            <a:ext cx="9043244"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Obsolete (2:1-14)</a:t>
            </a:r>
          </a:p>
        </p:txBody>
      </p:sp>
      <p:sp>
        <p:nvSpPr>
          <p:cNvPr id="147" name="Shape 147"/>
          <p:cNvSpPr/>
          <p:nvPr/>
        </p:nvSpPr>
        <p:spPr>
          <a:xfrm>
            <a:off x="2654300" y="6826250"/>
            <a:ext cx="5613400" cy="1625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5400">
                <a:solidFill>
                  <a:srgbClr val="31339F"/>
                </a:solidFill>
                <a:effectLst>
                  <a:outerShdw sx="100000" sy="100000" kx="0" ky="0" algn="b" rotWithShape="0" blurRad="101600" dist="76200" dir="2700000">
                    <a:srgbClr val="000000">
                      <a:alpha val="75000"/>
                    </a:srgbClr>
                  </a:outerShdw>
                </a:effectLst>
              </a:rPr>
              <a:t>“No partiality with God” (2:11)</a:t>
            </a:r>
          </a:p>
        </p:txBody>
      </p:sp>
      <p:sp>
        <p:nvSpPr>
          <p:cNvPr id="148" name="Shape 148"/>
          <p:cNvSpPr/>
          <p:nvPr/>
        </p:nvSpPr>
        <p:spPr>
          <a:xfrm>
            <a:off x="2628900" y="1549400"/>
            <a:ext cx="7721600" cy="736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Self-righteous guilt</a:t>
            </a:r>
          </a:p>
        </p:txBody>
      </p:sp>
      <p:sp>
        <p:nvSpPr>
          <p:cNvPr id="149" name="Shape 149"/>
          <p:cNvSpPr/>
          <p:nvPr/>
        </p:nvSpPr>
        <p:spPr>
          <a:xfrm>
            <a:off x="2794000" y="4368800"/>
            <a:ext cx="28575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50" name="Shape 150"/>
          <p:cNvSpPr/>
          <p:nvPr/>
        </p:nvSpPr>
        <p:spPr>
          <a:xfrm>
            <a:off x="2794000" y="5397500"/>
            <a:ext cx="50038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51" name="Shape 151"/>
          <p:cNvSpPr/>
          <p:nvPr/>
        </p:nvSpPr>
        <p:spPr>
          <a:xfrm>
            <a:off x="6350000" y="2908300"/>
            <a:ext cx="16764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52" name="Shape 152"/>
          <p:cNvSpPr/>
          <p:nvPr/>
        </p:nvSpPr>
        <p:spPr>
          <a:xfrm>
            <a:off x="2768600" y="3352800"/>
            <a:ext cx="16764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53" name="Shape 153"/>
          <p:cNvSpPr/>
          <p:nvPr/>
        </p:nvSpPr>
        <p:spPr>
          <a:xfrm>
            <a:off x="8725339" y="8439150"/>
            <a:ext cx="3242336" cy="6223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Without law</a:t>
            </a:r>
          </a:p>
        </p:txBody>
      </p:sp>
      <p:sp>
        <p:nvSpPr>
          <p:cNvPr id="154" name="Shape 154"/>
          <p:cNvSpPr/>
          <p:nvPr/>
        </p:nvSpPr>
        <p:spPr>
          <a:xfrm>
            <a:off x="9172034" y="7639050"/>
            <a:ext cx="2348942" cy="6223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With law</a:t>
            </a:r>
          </a:p>
        </p:txBody>
      </p:sp>
      <p:sp>
        <p:nvSpPr>
          <p:cNvPr id="155" name="Shape 155"/>
          <p:cNvSpPr/>
          <p:nvPr/>
        </p:nvSpPr>
        <p:spPr>
          <a:xfrm>
            <a:off x="2974393" y="2901950"/>
            <a:ext cx="6057901" cy="3924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a:spcBef>
                <a:spcPts val="3200"/>
              </a:spcBef>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“Therefore you are without excuse, every man of you who passes judgment, for in that you judge another, you condemn yourself; for you who judge practice the same things.” Romans 2:1, NASB.</a:t>
            </a:r>
            <a:endParaRPr sz="3400">
              <a:solidFill>
                <a:srgbClr val="5C554F"/>
              </a:solidFill>
            </a:endParaRPr>
          </a:p>
        </p:txBody>
      </p:sp>
      <p:grpSp>
        <p:nvGrpSpPr>
          <p:cNvPr id="162" name="Group 162"/>
          <p:cNvGrpSpPr/>
          <p:nvPr/>
        </p:nvGrpSpPr>
        <p:grpSpPr>
          <a:xfrm>
            <a:off x="9263981" y="2393950"/>
            <a:ext cx="1790701" cy="4940300"/>
            <a:chOff x="0" y="0"/>
            <a:chExt cx="1790700" cy="4940300"/>
          </a:xfrm>
        </p:grpSpPr>
        <p:sp>
          <p:nvSpPr>
            <p:cNvPr id="156" name="Shape 156"/>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nvGrpSpPr>
            <p:cNvPr id="161" name="Group 161"/>
            <p:cNvGrpSpPr/>
            <p:nvPr/>
          </p:nvGrpSpPr>
          <p:grpSpPr>
            <a:xfrm>
              <a:off x="209550" y="820618"/>
              <a:ext cx="1460500" cy="3526190"/>
              <a:chOff x="0" y="406867"/>
              <a:chExt cx="1460500" cy="3526188"/>
            </a:xfrm>
          </p:grpSpPr>
          <p:pic>
            <p:nvPicPr>
              <p:cNvPr id="157" name="droppedImage.pdf"/>
              <p:cNvPicPr/>
              <p:nvPr/>
            </p:nvPicPr>
            <p:blipFill>
              <a:blip r:embed="rId2">
                <a:extLst/>
              </a:blip>
              <a:stretch>
                <a:fillRect/>
              </a:stretch>
            </p:blipFill>
            <p:spPr>
              <a:xfrm>
                <a:off x="89290" y="406867"/>
                <a:ext cx="1051860" cy="2794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58" name="Shape 158"/>
              <p:cNvSpPr/>
              <p:nvPr/>
            </p:nvSpPr>
            <p:spPr>
              <a:xfrm>
                <a:off x="374237" y="1191394"/>
                <a:ext cx="71202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O</a:t>
                </a:r>
              </a:p>
            </p:txBody>
          </p:sp>
          <p:sp>
            <p:nvSpPr>
              <p:cNvPr id="159" name="Shape 159"/>
              <p:cNvSpPr/>
              <p:nvPr/>
            </p:nvSpPr>
            <p:spPr>
              <a:xfrm>
                <a:off x="0" y="2917055"/>
                <a:ext cx="14605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Ditch</a:t>
                </a:r>
              </a:p>
            </p:txBody>
          </p:sp>
          <p:sp>
            <p:nvSpPr>
              <p:cNvPr id="160" name="Shape 160"/>
              <p:cNvSpPr/>
              <p:nvPr/>
            </p:nvSpPr>
            <p:spPr>
              <a:xfrm>
                <a:off x="89290" y="2114761"/>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1:18-3:20</a:t>
                </a:r>
              </a:p>
            </p:txBody>
          </p:sp>
        </p:gr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6" presetID="18"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strips(downRight)" transition="in">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51"/>
                                        </p:tgtEl>
                                        <p:attrNameLst>
                                          <p:attrName>style.visibility</p:attrName>
                                        </p:attrNameLst>
                                      </p:cBhvr>
                                      <p:to>
                                        <p:strVal val="visible"/>
                                      </p:to>
                                    </p:set>
                                    <p:animEffect filter="wipe(left)" transition="in">
                                      <p:cBhvr>
                                        <p:cTn id="12" dur="1000"/>
                                        <p:tgtEl>
                                          <p:spTgt spid="151"/>
                                        </p:tgtEl>
                                      </p:cBhvr>
                                    </p:animEffect>
                                  </p:childTnLst>
                                </p:cTn>
                              </p:par>
                            </p:childTnLst>
                          </p:cTn>
                        </p:par>
                        <p:par>
                          <p:cTn id="13" fill="hold">
                            <p:stCondLst>
                              <p:cond delay="1000"/>
                            </p:stCondLst>
                            <p:childTnLst>
                              <p:par>
                                <p:cTn id="14" nodeType="afterEffect" presetClass="entr" presetSubtype="8" presetID="1" grpId="3" fill="hold">
                                  <p:stCondLst>
                                    <p:cond delay="0"/>
                                  </p:stCondLst>
                                  <p:iterate type="el" backwards="0">
                                    <p:tmAbs val="0"/>
                                  </p:iterate>
                                  <p:childTnLst>
                                    <p:set>
                                      <p:cBhvr>
                                        <p:cTn id="15" fill="hold"/>
                                        <p:tgtEl>
                                          <p:spTgt spid="152"/>
                                        </p:tgtEl>
                                        <p:attrNameLst>
                                          <p:attrName>style.visibility</p:attrName>
                                        </p:attrNameLst>
                                      </p:cBhvr>
                                      <p:to>
                                        <p:strVal val="visible"/>
                                      </p:to>
                                    </p:set>
                                    <p:animEffect filter="(null)(right)" transition="in">
                                      <p:cBhvr>
                                        <p:cTn id="16" dur="1000"/>
                                        <p:tgtEl>
                                          <p:spTgt spid="152"/>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149"/>
                                        </p:tgtEl>
                                        <p:attrNameLst>
                                          <p:attrName>style.visibility</p:attrName>
                                        </p:attrNameLst>
                                      </p:cBhvr>
                                      <p:to>
                                        <p:strVal val="visible"/>
                                      </p:to>
                                    </p:set>
                                    <p:animEffect filter="wipe(left)" transition="in">
                                      <p:cBhvr>
                                        <p:cTn id="21" dur="1000"/>
                                        <p:tgtEl>
                                          <p:spTgt spid="149"/>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150"/>
                                        </p:tgtEl>
                                        <p:attrNameLst>
                                          <p:attrName>style.visibility</p:attrName>
                                        </p:attrNameLst>
                                      </p:cBhvr>
                                      <p:to>
                                        <p:strVal val="visible"/>
                                      </p:to>
                                    </p:set>
                                    <p:animEffect filter="wipe(left)" transition="in">
                                      <p:cBhvr>
                                        <p:cTn id="26" dur="1000"/>
                                        <p:tgtEl>
                                          <p:spTgt spid="150"/>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6" fill="hold">
                                  <p:stCondLst>
                                    <p:cond delay="0"/>
                                  </p:stCondLst>
                                  <p:iterate type="el" backwards="0">
                                    <p:tmAbs val="0"/>
                                  </p:iterate>
                                  <p:childTnLst>
                                    <p:set>
                                      <p:cBhvr>
                                        <p:cTn id="30" fill="hold"/>
                                        <p:tgtEl>
                                          <p:spTgt spid="147"/>
                                        </p:tgtEl>
                                        <p:attrNameLst>
                                          <p:attrName>style.visibility</p:attrName>
                                        </p:attrNameLst>
                                      </p:cBhvr>
                                      <p:to>
                                        <p:strVal val="visible"/>
                                      </p:to>
                                    </p:set>
                                    <p:animEffect filter="wipe(left)" transition="in">
                                      <p:cBhvr>
                                        <p:cTn id="31" dur="1000"/>
                                        <p:tgtEl>
                                          <p:spTgt spid="147"/>
                                        </p:tgtEl>
                                      </p:cBhvr>
                                    </p:animEffect>
                                  </p:childTnLst>
                                </p:cTn>
                              </p:par>
                            </p:childTnLst>
                          </p:cTn>
                        </p:par>
                        <p:par>
                          <p:cTn id="32" fill="hold">
                            <p:stCondLst>
                              <p:cond delay="1000"/>
                            </p:stCondLst>
                            <p:childTnLst>
                              <p:par>
                                <p:cTn id="33" nodeType="afterEffect" presetClass="entr" presetSubtype="8" presetID="1" grpId="7" fill="hold">
                                  <p:stCondLst>
                                    <p:cond delay="0"/>
                                  </p:stCondLst>
                                  <p:iterate type="el" backwards="0">
                                    <p:tmAbs val="0"/>
                                  </p:iterate>
                                  <p:childTnLst>
                                    <p:set>
                                      <p:cBhvr>
                                        <p:cTn id="34" fill="hold"/>
                                        <p:tgtEl>
                                          <p:spTgt spid="154"/>
                                        </p:tgtEl>
                                        <p:attrNameLst>
                                          <p:attrName>style.visibility</p:attrName>
                                        </p:attrNameLst>
                                      </p:cBhvr>
                                      <p:to>
                                        <p:strVal val="visible"/>
                                      </p:to>
                                    </p:set>
                                    <p:animEffect filter="(null)(right)" transition="in">
                                      <p:cBhvr>
                                        <p:cTn id="35" dur="1000"/>
                                        <p:tgtEl>
                                          <p:spTgt spid="154"/>
                                        </p:tgtEl>
                                      </p:cBhvr>
                                    </p:animEffect>
                                  </p:childTnLst>
                                </p:cTn>
                              </p:par>
                            </p:childTnLst>
                          </p:cTn>
                        </p:par>
                        <p:par>
                          <p:cTn id="36" fill="hold">
                            <p:stCondLst>
                              <p:cond delay="2000"/>
                            </p:stCondLst>
                            <p:childTnLst>
                              <p:par>
                                <p:cTn id="37" nodeType="afterEffect" presetClass="entr" presetSubtype="8" presetID="1" grpId="8" fill="hold">
                                  <p:stCondLst>
                                    <p:cond delay="0"/>
                                  </p:stCondLst>
                                  <p:iterate type="el" backwards="0">
                                    <p:tmAbs val="0"/>
                                  </p:iterate>
                                  <p:childTnLst>
                                    <p:set>
                                      <p:cBhvr>
                                        <p:cTn id="38" fill="hold"/>
                                        <p:tgtEl>
                                          <p:spTgt spid="153"/>
                                        </p:tgtEl>
                                        <p:attrNameLst>
                                          <p:attrName>style.visibility</p:attrName>
                                        </p:attrNameLst>
                                      </p:cBhvr>
                                      <p:to>
                                        <p:strVal val="visible"/>
                                      </p:to>
                                    </p:set>
                                    <p:animEffect filter="(null)(right)" transition="in">
                                      <p:cBhvr>
                                        <p:cTn id="39" dur="1000"/>
                                        <p:tgtEl>
                                          <p:spTgt spid="153"/>
                                        </p:tgtEl>
                                      </p:cBhvr>
                                    </p:animEffect>
                                  </p:childTnLst>
                                </p:cTn>
                              </p:par>
                            </p:childTnLst>
                          </p:cTn>
                        </p:par>
                        <p:par>
                          <p:cTn id="40" fill="hold">
                            <p:stCondLst>
                              <p:cond delay="3000"/>
                            </p:stCondLst>
                            <p:childTnLst>
                              <p:par>
                                <p:cTn id="41" nodeType="afterEffect" presetClass="entr" presetSubtype="8" presetID="17" grpId="9" fill="hold">
                                  <p:stCondLst>
                                    <p:cond delay="0"/>
                                  </p:stCondLst>
                                  <p:iterate type="el" backwards="0">
                                    <p:tmAbs val="0"/>
                                  </p:iterate>
                                  <p:childTnLst>
                                    <p:set>
                                      <p:cBhvr>
                                        <p:cTn id="42" fill="hold"/>
                                        <p:tgtEl>
                                          <p:spTgt spid="162"/>
                                        </p:tgtEl>
                                        <p:attrNameLst>
                                          <p:attrName>style.visibility</p:attrName>
                                        </p:attrNameLst>
                                      </p:cBhvr>
                                      <p:to>
                                        <p:strVal val="visible"/>
                                      </p:to>
                                    </p:set>
                                    <p:anim calcmode="lin" valueType="num">
                                      <p:cBhvr>
                                        <p:cTn id="43" dur="2250" fill="hold"/>
                                        <p:tgtEl>
                                          <p:spTgt spid="162"/>
                                        </p:tgtEl>
                                        <p:attrNameLst>
                                          <p:attrName>ppt_x</p:attrName>
                                        </p:attrNameLst>
                                      </p:cBhvr>
                                      <p:tavLst>
                                        <p:tav tm="0">
                                          <p:val>
                                            <p:strVal val="#ppt_x-#ppt_w/2"/>
                                          </p:val>
                                        </p:tav>
                                        <p:tav tm="100000">
                                          <p:val>
                                            <p:strVal val="#ppt_x"/>
                                          </p:val>
                                        </p:tav>
                                      </p:tavLst>
                                    </p:anim>
                                    <p:anim calcmode="lin" valueType="num">
                                      <p:cBhvr>
                                        <p:cTn id="44" dur="2250" fill="hold"/>
                                        <p:tgtEl>
                                          <p:spTgt spid="162"/>
                                        </p:tgtEl>
                                        <p:attrNameLst>
                                          <p:attrName>ppt_y</p:attrName>
                                        </p:attrNameLst>
                                      </p:cBhvr>
                                      <p:tavLst>
                                        <p:tav tm="0">
                                          <p:val>
                                            <p:strVal val="#ppt_y"/>
                                          </p:val>
                                        </p:tav>
                                        <p:tav tm="100000">
                                          <p:val>
                                            <p:strVal val="#ppt_y"/>
                                          </p:val>
                                        </p:tav>
                                      </p:tavLst>
                                    </p:anim>
                                    <p:anim calcmode="lin" valueType="num">
                                      <p:cBhvr>
                                        <p:cTn id="45" dur="2250" fill="hold"/>
                                        <p:tgtEl>
                                          <p:spTgt spid="162"/>
                                        </p:tgtEl>
                                        <p:attrNameLst>
                                          <p:attrName>ppt_w</p:attrName>
                                        </p:attrNameLst>
                                      </p:cBhvr>
                                      <p:tavLst>
                                        <p:tav tm="0">
                                          <p:val>
                                            <p:fltVal val="0"/>
                                          </p:val>
                                        </p:tav>
                                        <p:tav tm="100000">
                                          <p:val>
                                            <p:strVal val="#ppt_w"/>
                                          </p:val>
                                        </p:tav>
                                      </p:tavLst>
                                    </p:anim>
                                    <p:anim calcmode="lin" valueType="num">
                                      <p:cBhvr>
                                        <p:cTn id="46" dur="2250" fill="hold"/>
                                        <p:tgtEl>
                                          <p:spTgt spid="1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7"/>
      <p:bldP build="whole" bldLvl="1" animBg="1" rev="0" advAuto="0" spid="162" grpId="9"/>
      <p:bldP build="whole" bldLvl="1" animBg="1" rev="0" advAuto="0" spid="150" grpId="5"/>
      <p:bldP build="whole" bldLvl="1" animBg="1" rev="0" advAuto="0" spid="153" grpId="8"/>
      <p:bldP build="whole" bldLvl="1" animBg="1" rev="0" advAuto="0" spid="155" grpId="1"/>
      <p:bldP build="whole" bldLvl="1" animBg="1" rev="0" advAuto="0" spid="151" grpId="2"/>
      <p:bldP build="whole" bldLvl="1" animBg="1" rev="0" advAuto="0" spid="147" grpId="6"/>
      <p:bldP build="whole" bldLvl="1" animBg="1" rev="0" advAuto="0" spid="152" grpId="3"/>
      <p:bldP build="whole" bldLvl="1" animBg="1" rev="0" advAuto="0" spid="149" grpId="4"/>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2382218" y="159494"/>
            <a:ext cx="9400854"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Obsolete (2:15-29)</a:t>
            </a:r>
          </a:p>
        </p:txBody>
      </p:sp>
      <p:sp>
        <p:nvSpPr>
          <p:cNvPr id="165" name="Shape 165"/>
          <p:cNvSpPr/>
          <p:nvPr/>
        </p:nvSpPr>
        <p:spPr>
          <a:xfrm>
            <a:off x="2628900" y="1549400"/>
            <a:ext cx="8496300" cy="4762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Conscience - self imposed guilt</a:t>
            </a:r>
          </a:p>
        </p:txBody>
      </p:sp>
      <p:sp>
        <p:nvSpPr>
          <p:cNvPr id="166" name="Shape 166"/>
          <p:cNvSpPr/>
          <p:nvPr/>
        </p:nvSpPr>
        <p:spPr>
          <a:xfrm>
            <a:off x="2974393" y="2787650"/>
            <a:ext cx="7086601" cy="2959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a:spcBef>
                <a:spcPts val="3200"/>
              </a:spcBef>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“In that they show the work of the Law written in their hearts, their conscience bearing witness, and their thoughts alternately accusing or else defending them,” (Romans 2:15).</a:t>
            </a:r>
            <a:endParaRPr sz="3400">
              <a:solidFill>
                <a:srgbClr val="5C554F"/>
              </a:solidFill>
            </a:endParaRPr>
          </a:p>
        </p:txBody>
      </p:sp>
      <p:grpSp>
        <p:nvGrpSpPr>
          <p:cNvPr id="171" name="Group 171"/>
          <p:cNvGrpSpPr/>
          <p:nvPr/>
        </p:nvGrpSpPr>
        <p:grpSpPr>
          <a:xfrm>
            <a:off x="2451100" y="5753100"/>
            <a:ext cx="7594600" cy="1568450"/>
            <a:chOff x="0" y="0"/>
            <a:chExt cx="7594600" cy="1568450"/>
          </a:xfrm>
        </p:grpSpPr>
        <p:sp>
          <p:nvSpPr>
            <p:cNvPr id="167" name="Shape 167"/>
            <p:cNvSpPr/>
            <p:nvPr/>
          </p:nvSpPr>
          <p:spPr>
            <a:xfrm>
              <a:off x="0" y="0"/>
              <a:ext cx="7594600" cy="1397000"/>
            </a:xfrm>
            <a:prstGeom prst="roundRect">
              <a:avLst>
                <a:gd name="adj" fmla="val 13636"/>
              </a:avLst>
            </a:prstGeom>
            <a:solidFill>
              <a:srgbClr val="FFF0D0"/>
            </a:solidFill>
            <a:ln w="12700" cap="flat">
              <a:solidFill>
                <a:srgbClr val="5E5E5E"/>
              </a:solidFill>
              <a:prstDash val="solid"/>
              <a:miter lim="400000"/>
            </a:ln>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68" name="Shape 168"/>
            <p:cNvSpPr/>
            <p:nvPr/>
          </p:nvSpPr>
          <p:spPr>
            <a:xfrm>
              <a:off x="3900863" y="298450"/>
              <a:ext cx="3242336"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Without law</a:t>
              </a:r>
            </a:p>
          </p:txBody>
        </p:sp>
        <p:sp>
          <p:nvSpPr>
            <p:cNvPr id="169" name="Shape 169"/>
            <p:cNvSpPr/>
            <p:nvPr/>
          </p:nvSpPr>
          <p:spPr>
            <a:xfrm>
              <a:off x="592421" y="260350"/>
              <a:ext cx="2348942"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With law</a:t>
              </a:r>
            </a:p>
          </p:txBody>
        </p:sp>
        <p:sp>
          <p:nvSpPr>
            <p:cNvPr id="170" name="Shape 170"/>
            <p:cNvSpPr/>
            <p:nvPr/>
          </p:nvSpPr>
          <p:spPr>
            <a:xfrm>
              <a:off x="2331574" y="946150"/>
              <a:ext cx="2446960"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Everyone</a:t>
              </a:r>
            </a:p>
          </p:txBody>
        </p:sp>
      </p:grpSp>
      <p:sp>
        <p:nvSpPr>
          <p:cNvPr id="172" name="Shape 172"/>
          <p:cNvSpPr/>
          <p:nvPr/>
        </p:nvSpPr>
        <p:spPr>
          <a:xfrm>
            <a:off x="2958137" y="7842250"/>
            <a:ext cx="8204201" cy="1028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3200"/>
              </a:spcBef>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“Who will render to every man according to his deeds” (Ro 2:6; Ps 62:11-12).</a:t>
            </a:r>
          </a:p>
        </p:txBody>
      </p:sp>
      <p:grpSp>
        <p:nvGrpSpPr>
          <p:cNvPr id="179" name="Group 179"/>
          <p:cNvGrpSpPr/>
          <p:nvPr/>
        </p:nvGrpSpPr>
        <p:grpSpPr>
          <a:xfrm>
            <a:off x="10496550" y="2495550"/>
            <a:ext cx="1790700" cy="4940300"/>
            <a:chOff x="0" y="0"/>
            <a:chExt cx="1790700" cy="4940300"/>
          </a:xfrm>
        </p:grpSpPr>
        <p:sp>
          <p:nvSpPr>
            <p:cNvPr id="173" name="Shape 173"/>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nvGrpSpPr>
            <p:cNvPr id="178" name="Group 178"/>
            <p:cNvGrpSpPr/>
            <p:nvPr/>
          </p:nvGrpSpPr>
          <p:grpSpPr>
            <a:xfrm>
              <a:off x="209550" y="820618"/>
              <a:ext cx="1460500" cy="3526190"/>
              <a:chOff x="0" y="406867"/>
              <a:chExt cx="1460500" cy="3526188"/>
            </a:xfrm>
          </p:grpSpPr>
          <p:pic>
            <p:nvPicPr>
              <p:cNvPr id="174" name="droppedImage.pdf"/>
              <p:cNvPicPr/>
              <p:nvPr/>
            </p:nvPicPr>
            <p:blipFill>
              <a:blip r:embed="rId2">
                <a:extLst/>
              </a:blip>
              <a:stretch>
                <a:fillRect/>
              </a:stretch>
            </p:blipFill>
            <p:spPr>
              <a:xfrm>
                <a:off x="89290" y="406867"/>
                <a:ext cx="1051860" cy="2794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75" name="Shape 175"/>
              <p:cNvSpPr/>
              <p:nvPr/>
            </p:nvSpPr>
            <p:spPr>
              <a:xfrm>
                <a:off x="374237" y="1191394"/>
                <a:ext cx="71202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O</a:t>
                </a:r>
              </a:p>
            </p:txBody>
          </p:sp>
          <p:sp>
            <p:nvSpPr>
              <p:cNvPr id="176" name="Shape 176"/>
              <p:cNvSpPr/>
              <p:nvPr/>
            </p:nvSpPr>
            <p:spPr>
              <a:xfrm>
                <a:off x="0" y="2917055"/>
                <a:ext cx="14605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Ditch</a:t>
                </a:r>
              </a:p>
            </p:txBody>
          </p:sp>
          <p:sp>
            <p:nvSpPr>
              <p:cNvPr id="177" name="Shape 177"/>
              <p:cNvSpPr/>
              <p:nvPr/>
            </p:nvSpPr>
            <p:spPr>
              <a:xfrm>
                <a:off x="89290" y="2114761"/>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1:18-3:20</a:t>
                </a:r>
              </a:p>
            </p:txBody>
          </p:sp>
        </p:gr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null)(right)" transition="in">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7" grpId="2" fill="hold">
                                  <p:stCondLst>
                                    <p:cond delay="0"/>
                                  </p:stCondLst>
                                  <p:iterate type="el" backwards="0">
                                    <p:tmAbs val="0"/>
                                  </p:iterate>
                                  <p:childTnLst>
                                    <p:set>
                                      <p:cBhvr>
                                        <p:cTn id="11" fill="hold"/>
                                        <p:tgtEl>
                                          <p:spTgt spid="171"/>
                                        </p:tgtEl>
                                        <p:attrNameLst>
                                          <p:attrName>style.visibility</p:attrName>
                                        </p:attrNameLst>
                                      </p:cBhvr>
                                      <p:to>
                                        <p:strVal val="visible"/>
                                      </p:to>
                                    </p:set>
                                    <p:anim calcmode="lin" valueType="num">
                                      <p:cBhvr>
                                        <p:cTn id="12" dur="1000" fill="hold"/>
                                        <p:tgtEl>
                                          <p:spTgt spid="171"/>
                                        </p:tgtEl>
                                        <p:attrNameLst>
                                          <p:attrName>ppt_x</p:attrName>
                                        </p:attrNameLst>
                                      </p:cBhvr>
                                      <p:tavLst>
                                        <p:tav tm="0">
                                          <p:val>
                                            <p:strVal val="#ppt_x-#ppt_w/2"/>
                                          </p:val>
                                        </p:tav>
                                        <p:tav tm="100000">
                                          <p:val>
                                            <p:strVal val="#ppt_x"/>
                                          </p:val>
                                        </p:tav>
                                      </p:tavLst>
                                    </p:anim>
                                    <p:anim calcmode="lin" valueType="num">
                                      <p:cBhvr>
                                        <p:cTn id="13" dur="1000" fill="hold"/>
                                        <p:tgtEl>
                                          <p:spTgt spid="171"/>
                                        </p:tgtEl>
                                        <p:attrNameLst>
                                          <p:attrName>ppt_y</p:attrName>
                                        </p:attrNameLst>
                                      </p:cBhvr>
                                      <p:tavLst>
                                        <p:tav tm="0">
                                          <p:val>
                                            <p:strVal val="#ppt_y"/>
                                          </p:val>
                                        </p:tav>
                                        <p:tav tm="100000">
                                          <p:val>
                                            <p:strVal val="#ppt_y"/>
                                          </p:val>
                                        </p:tav>
                                      </p:tavLst>
                                    </p:anim>
                                    <p:anim calcmode="lin" valueType="num">
                                      <p:cBhvr>
                                        <p:cTn id="14" dur="1000" fill="hold"/>
                                        <p:tgtEl>
                                          <p:spTgt spid="171"/>
                                        </p:tgtEl>
                                        <p:attrNameLst>
                                          <p:attrName>ppt_w</p:attrName>
                                        </p:attrNameLst>
                                      </p:cBhvr>
                                      <p:tavLst>
                                        <p:tav tm="0">
                                          <p:val>
                                            <p:fltVal val="0"/>
                                          </p:val>
                                        </p:tav>
                                        <p:tav tm="100000">
                                          <p:val>
                                            <p:strVal val="#ppt_w"/>
                                          </p:val>
                                        </p:tav>
                                      </p:tavLst>
                                    </p:anim>
                                    <p:anim calcmode="lin" valueType="num">
                                      <p:cBhvr>
                                        <p:cTn id="15" dur="1000" fill="hold"/>
                                        <p:tgtEl>
                                          <p:spTgt spid="171"/>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1" grpId="3" fill="hold">
                                  <p:stCondLst>
                                    <p:cond delay="0"/>
                                  </p:stCondLst>
                                  <p:iterate type="el" backwards="0">
                                    <p:tmAbs val="0"/>
                                  </p:iterate>
                                  <p:childTnLst>
                                    <p:set>
                                      <p:cBhvr>
                                        <p:cTn id="19" fill="hold"/>
                                        <p:tgtEl>
                                          <p:spTgt spid="172"/>
                                        </p:tgtEl>
                                        <p:attrNameLst>
                                          <p:attrName>style.visibility</p:attrName>
                                        </p:attrNameLst>
                                      </p:cBhvr>
                                      <p:to>
                                        <p:strVal val="visible"/>
                                      </p:to>
                                    </p:set>
                                    <p:animEffect filter="(null)(right)" transition="in">
                                      <p:cBhvr>
                                        <p:cTn id="20" dur="1000"/>
                                        <p:tgtEl>
                                          <p:spTgt spid="172"/>
                                        </p:tgtEl>
                                      </p:cBhvr>
                                    </p:animEffect>
                                  </p:childTnLst>
                                </p:cTn>
                              </p:par>
                            </p:childTnLst>
                          </p:cTn>
                        </p:par>
                        <p:par>
                          <p:cTn id="21" fill="hold">
                            <p:stCondLst>
                              <p:cond delay="1000"/>
                            </p:stCondLst>
                            <p:childTnLst>
                              <p:par>
                                <p:cTn id="22" nodeType="afterEffect" presetClass="entr" presetSubtype="8" presetID="17" grpId="4" fill="hold">
                                  <p:stCondLst>
                                    <p:cond delay="0"/>
                                  </p:stCondLst>
                                  <p:iterate type="el" backwards="0">
                                    <p:tmAbs val="0"/>
                                  </p:iterate>
                                  <p:childTnLst>
                                    <p:set>
                                      <p:cBhvr>
                                        <p:cTn id="23" fill="hold"/>
                                        <p:tgtEl>
                                          <p:spTgt spid="179"/>
                                        </p:tgtEl>
                                        <p:attrNameLst>
                                          <p:attrName>style.visibility</p:attrName>
                                        </p:attrNameLst>
                                      </p:cBhvr>
                                      <p:to>
                                        <p:strVal val="visible"/>
                                      </p:to>
                                    </p:set>
                                    <p:anim calcmode="lin" valueType="num">
                                      <p:cBhvr>
                                        <p:cTn id="24" dur="2250" fill="hold"/>
                                        <p:tgtEl>
                                          <p:spTgt spid="179"/>
                                        </p:tgtEl>
                                        <p:attrNameLst>
                                          <p:attrName>ppt_x</p:attrName>
                                        </p:attrNameLst>
                                      </p:cBhvr>
                                      <p:tavLst>
                                        <p:tav tm="0">
                                          <p:val>
                                            <p:strVal val="#ppt_x-#ppt_w/2"/>
                                          </p:val>
                                        </p:tav>
                                        <p:tav tm="100000">
                                          <p:val>
                                            <p:strVal val="#ppt_x"/>
                                          </p:val>
                                        </p:tav>
                                      </p:tavLst>
                                    </p:anim>
                                    <p:anim calcmode="lin" valueType="num">
                                      <p:cBhvr>
                                        <p:cTn id="25" dur="2250" fill="hold"/>
                                        <p:tgtEl>
                                          <p:spTgt spid="179"/>
                                        </p:tgtEl>
                                        <p:attrNameLst>
                                          <p:attrName>ppt_y</p:attrName>
                                        </p:attrNameLst>
                                      </p:cBhvr>
                                      <p:tavLst>
                                        <p:tav tm="0">
                                          <p:val>
                                            <p:strVal val="#ppt_y"/>
                                          </p:val>
                                        </p:tav>
                                        <p:tav tm="100000">
                                          <p:val>
                                            <p:strVal val="#ppt_y"/>
                                          </p:val>
                                        </p:tav>
                                      </p:tavLst>
                                    </p:anim>
                                    <p:anim calcmode="lin" valueType="num">
                                      <p:cBhvr>
                                        <p:cTn id="26" dur="2250" fill="hold"/>
                                        <p:tgtEl>
                                          <p:spTgt spid="179"/>
                                        </p:tgtEl>
                                        <p:attrNameLst>
                                          <p:attrName>ppt_w</p:attrName>
                                        </p:attrNameLst>
                                      </p:cBhvr>
                                      <p:tavLst>
                                        <p:tav tm="0">
                                          <p:val>
                                            <p:fltVal val="0"/>
                                          </p:val>
                                        </p:tav>
                                        <p:tav tm="100000">
                                          <p:val>
                                            <p:strVal val="#ppt_w"/>
                                          </p:val>
                                        </p:tav>
                                      </p:tavLst>
                                    </p:anim>
                                    <p:anim calcmode="lin" valueType="num">
                                      <p:cBhvr>
                                        <p:cTn id="27" dur="2250" fill="hold"/>
                                        <p:tgtEl>
                                          <p:spTgt spid="1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3"/>
      <p:bldP build="whole" bldLvl="1" animBg="1" rev="0" advAuto="0" spid="166" grpId="1"/>
      <p:bldP build="whole" bldLvl="1" animBg="1" rev="0" advAuto="0" spid="171" grpId="2"/>
      <p:bldP build="whole" bldLvl="1" animBg="1" rev="0" advAuto="0" spid="179" grpId="4"/>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nvSpPr>
        <p:spPr>
          <a:xfrm>
            <a:off x="2512976" y="159494"/>
            <a:ext cx="913933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Obsolete (3:9-20)</a:t>
            </a:r>
          </a:p>
        </p:txBody>
      </p:sp>
      <p:grpSp>
        <p:nvGrpSpPr>
          <p:cNvPr id="184" name="Group 184"/>
          <p:cNvGrpSpPr/>
          <p:nvPr/>
        </p:nvGrpSpPr>
        <p:grpSpPr>
          <a:xfrm>
            <a:off x="2781300" y="1515872"/>
            <a:ext cx="7476237" cy="5689601"/>
            <a:chOff x="0" y="0"/>
            <a:chExt cx="7476236" cy="5689600"/>
          </a:xfrm>
        </p:grpSpPr>
        <p:sp>
          <p:nvSpPr>
            <p:cNvPr id="182" name="Shape 182"/>
            <p:cNvSpPr/>
            <p:nvPr/>
          </p:nvSpPr>
          <p:spPr>
            <a:xfrm>
              <a:off x="0" y="936057"/>
              <a:ext cx="7414479" cy="4753543"/>
            </a:xfrm>
            <a:prstGeom prst="roundRect">
              <a:avLst>
                <a:gd name="adj" fmla="val 4008"/>
              </a:avLst>
            </a:prstGeom>
            <a:solidFill>
              <a:srgbClr val="FFF0D0"/>
            </a:solidFill>
            <a:ln w="12700" cap="flat">
              <a:solidFill>
                <a:srgbClr val="5E5E5E"/>
              </a:solidFill>
              <a:prstDash val="solid"/>
              <a:miter lim="400000"/>
            </a:ln>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83" name="Shape 183"/>
            <p:cNvSpPr/>
            <p:nvPr/>
          </p:nvSpPr>
          <p:spPr>
            <a:xfrm>
              <a:off x="3308693" y="0"/>
              <a:ext cx="4167544" cy="5290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O</a:t>
              </a:r>
            </a:p>
          </p:txBody>
        </p:sp>
      </p:grpSp>
      <p:sp>
        <p:nvSpPr>
          <p:cNvPr id="185" name="Shape 185"/>
          <p:cNvSpPr/>
          <p:nvPr/>
        </p:nvSpPr>
        <p:spPr>
          <a:xfrm>
            <a:off x="2628900" y="1549400"/>
            <a:ext cx="8496300" cy="4762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Total depravity (3:9-20)</a:t>
            </a:r>
          </a:p>
        </p:txBody>
      </p:sp>
      <p:sp>
        <p:nvSpPr>
          <p:cNvPr id="186" name="Shape 186"/>
          <p:cNvSpPr/>
          <p:nvPr/>
        </p:nvSpPr>
        <p:spPr>
          <a:xfrm>
            <a:off x="2987534" y="2794000"/>
            <a:ext cx="7277101" cy="410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228600" indent="-228600" algn="l">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None righteous (2:10)</a:t>
            </a:r>
            <a:endParaRPr sz="3400">
              <a:solidFill>
                <a:srgbClr val="5C554F"/>
              </a:solidFill>
              <a:latin typeface="Times New Roman"/>
              <a:ea typeface="Times New Roman"/>
              <a:cs typeface="Times New Roman"/>
              <a:sym typeface="Times New Roman"/>
            </a:endParaRPr>
          </a:p>
          <a:p>
            <a:pPr lvl="0" marL="228600" indent="-228600" algn="l">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None who understands (2:11)</a:t>
            </a:r>
            <a:endParaRPr sz="3400">
              <a:solidFill>
                <a:srgbClr val="5C554F"/>
              </a:solidFill>
              <a:latin typeface="Times New Roman"/>
              <a:ea typeface="Times New Roman"/>
              <a:cs typeface="Times New Roman"/>
              <a:sym typeface="Times New Roman"/>
            </a:endParaRPr>
          </a:p>
          <a:p>
            <a:pPr lvl="0" marL="228600" indent="-228600" algn="l">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None who seeks for God (2:11)</a:t>
            </a:r>
            <a:endParaRPr sz="3400">
              <a:solidFill>
                <a:srgbClr val="5C554F"/>
              </a:solidFill>
              <a:latin typeface="Times New Roman"/>
              <a:ea typeface="Times New Roman"/>
              <a:cs typeface="Times New Roman"/>
              <a:sym typeface="Times New Roman"/>
            </a:endParaRPr>
          </a:p>
          <a:p>
            <a:pPr lvl="0" marL="228600" indent="-228600" algn="l">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None who does God (2:12)</a:t>
            </a:r>
            <a:endParaRPr sz="3400">
              <a:solidFill>
                <a:srgbClr val="5C554F"/>
              </a:solidFill>
              <a:latin typeface="Times New Roman"/>
              <a:ea typeface="Times New Roman"/>
              <a:cs typeface="Times New Roman"/>
              <a:sym typeface="Times New Roman"/>
            </a:endParaRPr>
          </a:p>
          <a:p>
            <a:pPr lvl="0" marL="228600" indent="-228600" algn="l">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No fear of God before their eyes (18)</a:t>
            </a:r>
          </a:p>
        </p:txBody>
      </p:sp>
      <p:sp>
        <p:nvSpPr>
          <p:cNvPr id="187" name="Shape 187"/>
          <p:cNvSpPr/>
          <p:nvPr/>
        </p:nvSpPr>
        <p:spPr>
          <a:xfrm>
            <a:off x="3352800" y="7229785"/>
            <a:ext cx="6972300" cy="19869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OBSOLETE</a:t>
            </a:r>
          </a:p>
        </p:txBody>
      </p:sp>
      <p:grpSp>
        <p:nvGrpSpPr>
          <p:cNvPr id="194" name="Group 194"/>
          <p:cNvGrpSpPr/>
          <p:nvPr/>
        </p:nvGrpSpPr>
        <p:grpSpPr>
          <a:xfrm>
            <a:off x="10496550" y="2495550"/>
            <a:ext cx="1790700" cy="4940300"/>
            <a:chOff x="0" y="0"/>
            <a:chExt cx="1790700" cy="4940300"/>
          </a:xfrm>
        </p:grpSpPr>
        <p:sp>
          <p:nvSpPr>
            <p:cNvPr id="188" name="Shape 188"/>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nvGrpSpPr>
            <p:cNvPr id="193" name="Group 193"/>
            <p:cNvGrpSpPr/>
            <p:nvPr/>
          </p:nvGrpSpPr>
          <p:grpSpPr>
            <a:xfrm>
              <a:off x="209550" y="820618"/>
              <a:ext cx="1460500" cy="3526190"/>
              <a:chOff x="0" y="406867"/>
              <a:chExt cx="1460500" cy="3526188"/>
            </a:xfrm>
          </p:grpSpPr>
          <p:pic>
            <p:nvPicPr>
              <p:cNvPr id="189" name="droppedImage.pdf"/>
              <p:cNvPicPr/>
              <p:nvPr/>
            </p:nvPicPr>
            <p:blipFill>
              <a:blip r:embed="rId2">
                <a:extLst/>
              </a:blip>
              <a:stretch>
                <a:fillRect/>
              </a:stretch>
            </p:blipFill>
            <p:spPr>
              <a:xfrm>
                <a:off x="89290" y="406867"/>
                <a:ext cx="1051860" cy="2794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90" name="Shape 190"/>
              <p:cNvSpPr/>
              <p:nvPr/>
            </p:nvSpPr>
            <p:spPr>
              <a:xfrm>
                <a:off x="374237" y="1191394"/>
                <a:ext cx="71202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O</a:t>
                </a:r>
              </a:p>
            </p:txBody>
          </p:sp>
          <p:sp>
            <p:nvSpPr>
              <p:cNvPr id="191" name="Shape 191"/>
              <p:cNvSpPr/>
              <p:nvPr/>
            </p:nvSpPr>
            <p:spPr>
              <a:xfrm>
                <a:off x="0" y="2917055"/>
                <a:ext cx="14605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Ditch</a:t>
                </a:r>
              </a:p>
            </p:txBody>
          </p:sp>
          <p:sp>
            <p:nvSpPr>
              <p:cNvPr id="192" name="Shape 192"/>
              <p:cNvSpPr/>
              <p:nvPr/>
            </p:nvSpPr>
            <p:spPr>
              <a:xfrm>
                <a:off x="89290" y="2114761"/>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1:18-3:20</a:t>
                </a:r>
              </a:p>
            </p:txBody>
          </p:sp>
        </p:gr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184"/>
                                        </p:tgtEl>
                                        <p:attrNameLst>
                                          <p:attrName>style.visibility</p:attrName>
                                        </p:attrNameLst>
                                      </p:cBhvr>
                                      <p:to>
                                        <p:strVal val="visible"/>
                                      </p:to>
                                    </p:set>
                                    <p:anim calcmode="lin" valueType="num">
                                      <p:cBhvr>
                                        <p:cTn id="7" dur="1000" fill="hold"/>
                                        <p:tgtEl>
                                          <p:spTgt spid="184"/>
                                        </p:tgtEl>
                                        <p:attrNameLst>
                                          <p:attrName>ppt_x</p:attrName>
                                        </p:attrNameLst>
                                      </p:cBhvr>
                                      <p:tavLst>
                                        <p:tav tm="0">
                                          <p:val>
                                            <p:strVal val="#ppt_x-#ppt_w/2"/>
                                          </p:val>
                                        </p:tav>
                                        <p:tav tm="100000">
                                          <p:val>
                                            <p:strVal val="#ppt_x"/>
                                          </p:val>
                                        </p:tav>
                                      </p:tavLst>
                                    </p:anim>
                                    <p:anim calcmode="lin" valueType="num">
                                      <p:cBhvr>
                                        <p:cTn id="8" dur="1000" fill="hold"/>
                                        <p:tgtEl>
                                          <p:spTgt spid="184"/>
                                        </p:tgtEl>
                                        <p:attrNameLst>
                                          <p:attrName>ppt_y</p:attrName>
                                        </p:attrNameLst>
                                      </p:cBhvr>
                                      <p:tavLst>
                                        <p:tav tm="0">
                                          <p:val>
                                            <p:strVal val="#ppt_y"/>
                                          </p:val>
                                        </p:tav>
                                        <p:tav tm="100000">
                                          <p:val>
                                            <p:strVal val="#ppt_y"/>
                                          </p:val>
                                        </p:tav>
                                      </p:tavLst>
                                    </p:anim>
                                    <p:anim calcmode="lin" valueType="num">
                                      <p:cBhvr>
                                        <p:cTn id="9" dur="1000" fill="hold"/>
                                        <p:tgtEl>
                                          <p:spTgt spid="184"/>
                                        </p:tgtEl>
                                        <p:attrNameLst>
                                          <p:attrName>ppt_w</p:attrName>
                                        </p:attrNameLst>
                                      </p:cBhvr>
                                      <p:tavLst>
                                        <p:tav tm="0">
                                          <p:val>
                                            <p:fltVal val="0"/>
                                          </p:val>
                                        </p:tav>
                                        <p:tav tm="100000">
                                          <p:val>
                                            <p:strVal val="#ppt_w"/>
                                          </p:val>
                                        </p:tav>
                                      </p:tavLst>
                                    </p:anim>
                                    <p:anim calcmode="lin" valueType="num">
                                      <p:cBhvr>
                                        <p:cTn id="10" dur="1000" fill="hold"/>
                                        <p:tgtEl>
                                          <p:spTgt spid="18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86">
                                            <p:bg/>
                                          </p:spTgt>
                                        </p:tgtEl>
                                        <p:attrNameLst>
                                          <p:attrName>style.visibility</p:attrName>
                                        </p:attrNameLst>
                                      </p:cBhvr>
                                      <p:to>
                                        <p:strVal val="visible"/>
                                      </p:to>
                                    </p:set>
                                    <p:animEffect filter="wipe(left)" transition="in">
                                      <p:cBhvr>
                                        <p:cTn id="15" dur="1000"/>
                                        <p:tgtEl>
                                          <p:spTgt spid="186">
                                            <p:bg/>
                                          </p:spTgt>
                                        </p:tgtEl>
                                      </p:cBhvr>
                                    </p:animEffect>
                                  </p:childTnLst>
                                </p:cTn>
                              </p:par>
                              <p:par>
                                <p:cTn id="16" presetClass="entr" presetSubtype="8" presetID="22" grpId="2" fill="hold">
                                  <p:stCondLst>
                                    <p:cond delay="0"/>
                                  </p:stCondLst>
                                  <p:iterate type="el" backwards="0">
                                    <p:tmAbs val="0"/>
                                  </p:iterate>
                                  <p:childTnLst>
                                    <p:set>
                                      <p:cBhvr>
                                        <p:cTn id="17" fill="hold"/>
                                        <p:tgtEl>
                                          <p:spTgt spid="186">
                                            <p:txEl>
                                              <p:pRg st="0" end="0"/>
                                            </p:txEl>
                                          </p:spTgt>
                                        </p:tgtEl>
                                        <p:attrNameLst>
                                          <p:attrName>style.visibility</p:attrName>
                                        </p:attrNameLst>
                                      </p:cBhvr>
                                      <p:to>
                                        <p:strVal val="visible"/>
                                      </p:to>
                                    </p:set>
                                    <p:animEffect filter="wipe(left)" transition="in">
                                      <p:cBhvr>
                                        <p:cTn id="18" dur="1000"/>
                                        <p:tgtEl>
                                          <p:spTgt spid="18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186">
                                            <p:txEl>
                                              <p:pRg st="1" end="1"/>
                                            </p:txEl>
                                          </p:spTgt>
                                        </p:tgtEl>
                                        <p:attrNameLst>
                                          <p:attrName>style.visibility</p:attrName>
                                        </p:attrNameLst>
                                      </p:cBhvr>
                                      <p:to>
                                        <p:strVal val="visible"/>
                                      </p:to>
                                    </p:set>
                                    <p:animEffect filter="wipe(left)" transition="in">
                                      <p:cBhvr>
                                        <p:cTn id="23" dur="1000"/>
                                        <p:tgtEl>
                                          <p:spTgt spid="18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186">
                                            <p:txEl>
                                              <p:pRg st="2" end="2"/>
                                            </p:txEl>
                                          </p:spTgt>
                                        </p:tgtEl>
                                        <p:attrNameLst>
                                          <p:attrName>style.visibility</p:attrName>
                                        </p:attrNameLst>
                                      </p:cBhvr>
                                      <p:to>
                                        <p:strVal val="visible"/>
                                      </p:to>
                                    </p:set>
                                    <p:animEffect filter="wipe(left)" transition="in">
                                      <p:cBhvr>
                                        <p:cTn id="28" dur="1000"/>
                                        <p:tgtEl>
                                          <p:spTgt spid="18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186">
                                            <p:txEl>
                                              <p:pRg st="3" end="3"/>
                                            </p:txEl>
                                          </p:spTgt>
                                        </p:tgtEl>
                                        <p:attrNameLst>
                                          <p:attrName>style.visibility</p:attrName>
                                        </p:attrNameLst>
                                      </p:cBhvr>
                                      <p:to>
                                        <p:strVal val="visible"/>
                                      </p:to>
                                    </p:set>
                                    <p:animEffect filter="wipe(left)" transition="in">
                                      <p:cBhvr>
                                        <p:cTn id="33" dur="1000"/>
                                        <p:tgtEl>
                                          <p:spTgt spid="18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2" fill="hold">
                                  <p:stCondLst>
                                    <p:cond delay="0"/>
                                  </p:stCondLst>
                                  <p:iterate type="el" backwards="0">
                                    <p:tmAbs val="0"/>
                                  </p:iterate>
                                  <p:childTnLst>
                                    <p:set>
                                      <p:cBhvr>
                                        <p:cTn id="37" fill="hold"/>
                                        <p:tgtEl>
                                          <p:spTgt spid="186">
                                            <p:txEl>
                                              <p:pRg st="4" end="4"/>
                                            </p:txEl>
                                          </p:spTgt>
                                        </p:tgtEl>
                                        <p:attrNameLst>
                                          <p:attrName>style.visibility</p:attrName>
                                        </p:attrNameLst>
                                      </p:cBhvr>
                                      <p:to>
                                        <p:strVal val="visible"/>
                                      </p:to>
                                    </p:set>
                                    <p:animEffect filter="wipe(left)" transition="in">
                                      <p:cBhvr>
                                        <p:cTn id="38" dur="1000"/>
                                        <p:tgtEl>
                                          <p:spTgt spid="186">
                                            <p:txEl>
                                              <p:pRg st="4" end="4"/>
                                            </p:txEl>
                                          </p:spTgt>
                                        </p:tgtEl>
                                      </p:cBhvr>
                                    </p:animEffect>
                                  </p:childTnLst>
                                </p:cTn>
                              </p:par>
                            </p:childTnLst>
                          </p:cTn>
                        </p:par>
                        <p:par>
                          <p:cTn id="39" fill="hold">
                            <p:stCondLst>
                              <p:cond delay="1000"/>
                            </p:stCondLst>
                            <p:childTnLst>
                              <p:par>
                                <p:cTn id="40" nodeType="afterEffect" presetClass="entr" presetSubtype="8" presetID="17" grpId="3" fill="hold">
                                  <p:stCondLst>
                                    <p:cond delay="0"/>
                                  </p:stCondLst>
                                  <p:iterate type="el" backwards="0">
                                    <p:tmAbs val="0"/>
                                  </p:iterate>
                                  <p:childTnLst>
                                    <p:set>
                                      <p:cBhvr>
                                        <p:cTn id="41" fill="hold"/>
                                        <p:tgtEl>
                                          <p:spTgt spid="194"/>
                                        </p:tgtEl>
                                        <p:attrNameLst>
                                          <p:attrName>style.visibility</p:attrName>
                                        </p:attrNameLst>
                                      </p:cBhvr>
                                      <p:to>
                                        <p:strVal val="visible"/>
                                      </p:to>
                                    </p:set>
                                    <p:anim calcmode="lin" valueType="num">
                                      <p:cBhvr>
                                        <p:cTn id="42" dur="2250" fill="hold"/>
                                        <p:tgtEl>
                                          <p:spTgt spid="194"/>
                                        </p:tgtEl>
                                        <p:attrNameLst>
                                          <p:attrName>ppt_x</p:attrName>
                                        </p:attrNameLst>
                                      </p:cBhvr>
                                      <p:tavLst>
                                        <p:tav tm="0">
                                          <p:val>
                                            <p:strVal val="#ppt_x-#ppt_w/2"/>
                                          </p:val>
                                        </p:tav>
                                        <p:tav tm="100000">
                                          <p:val>
                                            <p:strVal val="#ppt_x"/>
                                          </p:val>
                                        </p:tav>
                                      </p:tavLst>
                                    </p:anim>
                                    <p:anim calcmode="lin" valueType="num">
                                      <p:cBhvr>
                                        <p:cTn id="43" dur="2250" fill="hold"/>
                                        <p:tgtEl>
                                          <p:spTgt spid="194"/>
                                        </p:tgtEl>
                                        <p:attrNameLst>
                                          <p:attrName>ppt_y</p:attrName>
                                        </p:attrNameLst>
                                      </p:cBhvr>
                                      <p:tavLst>
                                        <p:tav tm="0">
                                          <p:val>
                                            <p:strVal val="#ppt_y"/>
                                          </p:val>
                                        </p:tav>
                                        <p:tav tm="100000">
                                          <p:val>
                                            <p:strVal val="#ppt_y"/>
                                          </p:val>
                                        </p:tav>
                                      </p:tavLst>
                                    </p:anim>
                                    <p:anim calcmode="lin" valueType="num">
                                      <p:cBhvr>
                                        <p:cTn id="44" dur="2250" fill="hold"/>
                                        <p:tgtEl>
                                          <p:spTgt spid="194"/>
                                        </p:tgtEl>
                                        <p:attrNameLst>
                                          <p:attrName>ppt_w</p:attrName>
                                        </p:attrNameLst>
                                      </p:cBhvr>
                                      <p:tavLst>
                                        <p:tav tm="0">
                                          <p:val>
                                            <p:fltVal val="0"/>
                                          </p:val>
                                        </p:tav>
                                        <p:tav tm="100000">
                                          <p:val>
                                            <p:strVal val="#ppt_w"/>
                                          </p:val>
                                        </p:tav>
                                      </p:tavLst>
                                    </p:anim>
                                    <p:anim calcmode="lin" valueType="num">
                                      <p:cBhvr>
                                        <p:cTn id="45" dur="2250" fill="hold"/>
                                        <p:tgtEl>
                                          <p:spTgt spid="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P build="p" bldLvl="5" animBg="1" rev="0" advAuto="0" spid="186" grpId="2"/>
      <p:bldP build="whole" bldLvl="1" animBg="1" rev="0" advAuto="0" spid="194"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nvSpPr>
        <p:spPr>
          <a:xfrm>
            <a:off x="2777878" y="159494"/>
            <a:ext cx="8609534"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Righteousness Obsolete (3:20)</a:t>
            </a:r>
          </a:p>
        </p:txBody>
      </p:sp>
      <p:sp>
        <p:nvSpPr>
          <p:cNvPr id="197" name="Shape 197"/>
          <p:cNvSpPr/>
          <p:nvPr/>
        </p:nvSpPr>
        <p:spPr>
          <a:xfrm>
            <a:off x="1943100" y="1447800"/>
            <a:ext cx="8496300" cy="749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Implications of Sin</a:t>
            </a:r>
          </a:p>
        </p:txBody>
      </p:sp>
      <p:sp>
        <p:nvSpPr>
          <p:cNvPr id="198" name="Shape 198"/>
          <p:cNvSpPr/>
          <p:nvPr/>
        </p:nvSpPr>
        <p:spPr>
          <a:xfrm>
            <a:off x="2472996" y="2260600"/>
            <a:ext cx="7086601" cy="1511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spcBef>
                <a:spcPts val="3200"/>
              </a:spcBef>
              <a:defRPr sz="1800"/>
            </a:pPr>
            <a:r>
              <a:rPr sz="3400">
                <a:solidFill>
                  <a:srgbClr val="5C554F"/>
                </a:solidFill>
                <a:latin typeface="Times New Roman"/>
                <a:ea typeface="Times New Roman"/>
                <a:cs typeface="Times New Roman"/>
                <a:sym typeface="Times New Roman"/>
              </a:rPr>
              <a:t>“That every mouth may be closed, and </a:t>
            </a:r>
            <a:r>
              <a:rPr b="1" sz="3400">
                <a:solidFill>
                  <a:srgbClr val="5C554F"/>
                </a:solidFill>
                <a:latin typeface="Times New Roman"/>
                <a:ea typeface="Times New Roman"/>
                <a:cs typeface="Times New Roman"/>
                <a:sym typeface="Times New Roman"/>
              </a:rPr>
              <a:t>all the world</a:t>
            </a:r>
            <a:r>
              <a:rPr sz="3400">
                <a:solidFill>
                  <a:srgbClr val="5C554F"/>
                </a:solidFill>
                <a:latin typeface="Times New Roman"/>
                <a:ea typeface="Times New Roman"/>
                <a:cs typeface="Times New Roman"/>
                <a:sym typeface="Times New Roman"/>
              </a:rPr>
              <a:t> may become accountable to God” (Ro 3:20).</a:t>
            </a:r>
          </a:p>
        </p:txBody>
      </p:sp>
      <p:grpSp>
        <p:nvGrpSpPr>
          <p:cNvPr id="201" name="Group 201"/>
          <p:cNvGrpSpPr/>
          <p:nvPr/>
        </p:nvGrpSpPr>
        <p:grpSpPr>
          <a:xfrm>
            <a:off x="1905363" y="4181855"/>
            <a:ext cx="7645401" cy="3022601"/>
            <a:chOff x="0" y="0"/>
            <a:chExt cx="7645400" cy="3022600"/>
          </a:xfrm>
        </p:grpSpPr>
        <p:sp>
          <p:nvSpPr>
            <p:cNvPr id="199" name="Shape 199"/>
            <p:cNvSpPr/>
            <p:nvPr/>
          </p:nvSpPr>
          <p:spPr>
            <a:xfrm>
              <a:off x="0" y="0"/>
              <a:ext cx="7645400" cy="3022600"/>
            </a:xfrm>
            <a:prstGeom prst="roundRect">
              <a:avLst>
                <a:gd name="adj" fmla="val 6303"/>
              </a:avLst>
            </a:prstGeom>
            <a:solidFill>
              <a:srgbClr val="FFF0D0"/>
            </a:solidFill>
            <a:ln w="12700" cap="flat">
              <a:solidFill>
                <a:srgbClr val="5E5E5E"/>
              </a:solidFill>
              <a:prstDash val="solid"/>
              <a:miter lim="400000"/>
            </a:ln>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00" name="Shape 200"/>
            <p:cNvSpPr/>
            <p:nvPr/>
          </p:nvSpPr>
          <p:spPr>
            <a:xfrm>
              <a:off x="421329" y="265965"/>
              <a:ext cx="7086601" cy="5404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l">
                <a:spcBef>
                  <a:spcPts val="3200"/>
                </a:spcBef>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 Gentiles - obvious sin</a:t>
              </a:r>
            </a:p>
          </p:txBody>
        </p:sp>
      </p:grpSp>
      <p:sp>
        <p:nvSpPr>
          <p:cNvPr id="202" name="Shape 202"/>
          <p:cNvSpPr/>
          <p:nvPr/>
        </p:nvSpPr>
        <p:spPr>
          <a:xfrm>
            <a:off x="2489200" y="7283450"/>
            <a:ext cx="8826500" cy="1625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5400">
                <a:solidFill>
                  <a:srgbClr val="31339F"/>
                </a:solidFill>
                <a:effectLst>
                  <a:outerShdw sx="100000" sy="100000" kx="0" ky="0" algn="b" rotWithShape="0" blurRad="101600" dist="76200" dir="2700000">
                    <a:srgbClr val="000000">
                      <a:alpha val="75000"/>
                    </a:srgbClr>
                  </a:outerShdw>
                </a:effectLst>
              </a:rPr>
              <a:t>Everyone needs righteousness-no exceptions!</a:t>
            </a:r>
          </a:p>
        </p:txBody>
      </p:sp>
      <p:grpSp>
        <p:nvGrpSpPr>
          <p:cNvPr id="205" name="Group 205"/>
          <p:cNvGrpSpPr/>
          <p:nvPr/>
        </p:nvGrpSpPr>
        <p:grpSpPr>
          <a:xfrm>
            <a:off x="1859208" y="4838953"/>
            <a:ext cx="7153117" cy="1134846"/>
            <a:chOff x="0" y="0"/>
            <a:chExt cx="7153115" cy="1134844"/>
          </a:xfrm>
        </p:grpSpPr>
        <p:sp>
          <p:nvSpPr>
            <p:cNvPr id="203" name="Shape 203"/>
            <p:cNvSpPr/>
            <p:nvPr/>
          </p:nvSpPr>
          <p:spPr>
            <a:xfrm>
              <a:off x="0" y="0"/>
              <a:ext cx="723646" cy="1028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cap="all" sz="60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6000">
                  <a:solidFill>
                    <a:srgbClr val="5C554F"/>
                  </a:solidFill>
                </a:rPr>
                <a:t>+</a:t>
              </a:r>
            </a:p>
          </p:txBody>
        </p:sp>
        <p:sp>
          <p:nvSpPr>
            <p:cNvPr id="204" name="Shape 204"/>
            <p:cNvSpPr/>
            <p:nvPr/>
          </p:nvSpPr>
          <p:spPr>
            <a:xfrm>
              <a:off x="528391" y="594387"/>
              <a:ext cx="6624725" cy="5404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spcBef>
                  <a:spcPts val="3200"/>
                </a:spcBef>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 Jews - obvious guilt (under the law)</a:t>
              </a:r>
            </a:p>
          </p:txBody>
        </p:sp>
      </p:grpSp>
      <p:grpSp>
        <p:nvGrpSpPr>
          <p:cNvPr id="208" name="Group 208"/>
          <p:cNvGrpSpPr/>
          <p:nvPr/>
        </p:nvGrpSpPr>
        <p:grpSpPr>
          <a:xfrm>
            <a:off x="2032363" y="6096000"/>
            <a:ext cx="7391401" cy="775435"/>
            <a:chOff x="0" y="0"/>
            <a:chExt cx="7391400" cy="775434"/>
          </a:xfrm>
        </p:grpSpPr>
        <p:sp>
          <p:nvSpPr>
            <p:cNvPr id="206" name="Shape 206"/>
            <p:cNvSpPr/>
            <p:nvPr/>
          </p:nvSpPr>
          <p:spPr>
            <a:xfrm>
              <a:off x="439578" y="234977"/>
              <a:ext cx="2511662" cy="5404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spcBef>
                  <a:spcPts val="3200"/>
                </a:spcBef>
                <a:defRPr b="1" sz="34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3400">
                  <a:solidFill>
                    <a:srgbClr val="5C554F"/>
                  </a:solidFill>
                </a:rPr>
                <a:t>All the world</a:t>
              </a:r>
            </a:p>
          </p:txBody>
        </p:sp>
        <p:sp>
          <p:nvSpPr>
            <p:cNvPr id="207" name="Shape 207"/>
            <p:cNvSpPr/>
            <p:nvPr/>
          </p:nvSpPr>
          <p:spPr>
            <a:xfrm>
              <a:off x="0" y="0"/>
              <a:ext cx="7391400" cy="0"/>
            </a:xfrm>
            <a:prstGeom prst="line">
              <a:avLst/>
            </a:prstGeom>
            <a:noFill/>
            <a:ln w="101600" cap="flat">
              <a:solidFill>
                <a:srgbClr val="5E5E5E"/>
              </a:solidFill>
              <a:prstDash val="solid"/>
              <a:miter lim="400000"/>
            </a:ln>
            <a:effectLst/>
          </p:spPr>
          <p:txBody>
            <a:bodyPr wrap="square" lIns="0" tIns="0" rIns="0" bIns="0" numCol="1" anchor="t">
              <a:noAutofit/>
            </a:bodyPr>
            <a:lstStyle/>
            <a:p>
              <a:pPr lvl="0" algn="l" defTabSz="457200">
                <a:defRPr sz="1200">
                  <a:latin typeface="Helvetica"/>
                  <a:ea typeface="Helvetica"/>
                  <a:cs typeface="Helvetica"/>
                  <a:sym typeface="Helvetica"/>
                </a:defRPr>
              </a:pPr>
            </a:p>
          </p:txBody>
        </p:sp>
      </p:grpSp>
      <p:grpSp>
        <p:nvGrpSpPr>
          <p:cNvPr id="215" name="Group 215"/>
          <p:cNvGrpSpPr/>
          <p:nvPr/>
        </p:nvGrpSpPr>
        <p:grpSpPr>
          <a:xfrm>
            <a:off x="10579645" y="2051050"/>
            <a:ext cx="1790701" cy="4940300"/>
            <a:chOff x="0" y="0"/>
            <a:chExt cx="1790700" cy="4940300"/>
          </a:xfrm>
        </p:grpSpPr>
        <p:sp>
          <p:nvSpPr>
            <p:cNvPr id="209" name="Shape 209"/>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nvGrpSpPr>
            <p:cNvPr id="214" name="Group 214"/>
            <p:cNvGrpSpPr/>
            <p:nvPr/>
          </p:nvGrpSpPr>
          <p:grpSpPr>
            <a:xfrm>
              <a:off x="209550" y="820618"/>
              <a:ext cx="1460500" cy="3526190"/>
              <a:chOff x="0" y="406867"/>
              <a:chExt cx="1460500" cy="3526188"/>
            </a:xfrm>
          </p:grpSpPr>
          <p:pic>
            <p:nvPicPr>
              <p:cNvPr id="210" name="droppedImage.pdf"/>
              <p:cNvPicPr/>
              <p:nvPr/>
            </p:nvPicPr>
            <p:blipFill>
              <a:blip r:embed="rId2">
                <a:extLst/>
              </a:blip>
              <a:stretch>
                <a:fillRect/>
              </a:stretch>
            </p:blipFill>
            <p:spPr>
              <a:xfrm>
                <a:off x="89290" y="406867"/>
                <a:ext cx="1051860" cy="2794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211" name="Shape 211"/>
              <p:cNvSpPr/>
              <p:nvPr/>
            </p:nvSpPr>
            <p:spPr>
              <a:xfrm>
                <a:off x="374237" y="1191394"/>
                <a:ext cx="71202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O</a:t>
                </a:r>
              </a:p>
            </p:txBody>
          </p:sp>
          <p:sp>
            <p:nvSpPr>
              <p:cNvPr id="212" name="Shape 212"/>
              <p:cNvSpPr/>
              <p:nvPr/>
            </p:nvSpPr>
            <p:spPr>
              <a:xfrm>
                <a:off x="0" y="2917055"/>
                <a:ext cx="14605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Ditch</a:t>
                </a:r>
              </a:p>
            </p:txBody>
          </p:sp>
          <p:sp>
            <p:nvSpPr>
              <p:cNvPr id="213" name="Shape 213"/>
              <p:cNvSpPr/>
              <p:nvPr/>
            </p:nvSpPr>
            <p:spPr>
              <a:xfrm>
                <a:off x="89290" y="2114761"/>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1:18-3:20</a:t>
                </a:r>
              </a:p>
            </p:txBody>
          </p:sp>
        </p:gr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strips(downRight)" transition="in">
                                      <p:cBhvr>
                                        <p:cTn id="7" dur="10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201"/>
                                        </p:tgtEl>
                                        <p:attrNameLst>
                                          <p:attrName>style.visibility</p:attrName>
                                        </p:attrNameLst>
                                      </p:cBhvr>
                                      <p:to>
                                        <p:strVal val="visible"/>
                                      </p:to>
                                    </p:set>
                                    <p:animEffect filter="wipe(up)" transition="in">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2" grpId="3" fill="hold">
                                  <p:stCondLst>
                                    <p:cond delay="0"/>
                                  </p:stCondLst>
                                  <p:iterate type="el" backwards="0">
                                    <p:tmAbs val="0"/>
                                  </p:iterate>
                                  <p:childTnLst>
                                    <p:set>
                                      <p:cBhvr>
                                        <p:cTn id="16" fill="hold"/>
                                        <p:tgtEl>
                                          <p:spTgt spid="205"/>
                                        </p:tgtEl>
                                        <p:attrNameLst>
                                          <p:attrName>style.visibility</p:attrName>
                                        </p:attrNameLst>
                                      </p:cBhvr>
                                      <p:to>
                                        <p:strVal val="visible"/>
                                      </p:to>
                                    </p:set>
                                    <p:animEffect filter="wipe(up)" transition="in">
                                      <p:cBhvr>
                                        <p:cTn id="17" dur="10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 presetID="22" grpId="4" fill="hold">
                                  <p:stCondLst>
                                    <p:cond delay="0"/>
                                  </p:stCondLst>
                                  <p:iterate type="el" backwards="0">
                                    <p:tmAbs val="0"/>
                                  </p:iterate>
                                  <p:childTnLst>
                                    <p:set>
                                      <p:cBhvr>
                                        <p:cTn id="21" fill="hold"/>
                                        <p:tgtEl>
                                          <p:spTgt spid="208"/>
                                        </p:tgtEl>
                                        <p:attrNameLst>
                                          <p:attrName>style.visibility</p:attrName>
                                        </p:attrNameLst>
                                      </p:cBhvr>
                                      <p:to>
                                        <p:strVal val="visible"/>
                                      </p:to>
                                    </p:set>
                                    <p:animEffect filter="wipe(up)" transition="in">
                                      <p:cBhvr>
                                        <p:cTn id="22" dur="1000"/>
                                        <p:tgtEl>
                                          <p:spTgt spid="208"/>
                                        </p:tgtEl>
                                      </p:cBhvr>
                                    </p:animEffect>
                                  </p:childTnLst>
                                </p:cTn>
                              </p:par>
                            </p:childTnLst>
                          </p:cTn>
                        </p:par>
                        <p:par>
                          <p:cTn id="23" fill="hold">
                            <p:stCondLst>
                              <p:cond delay="1000"/>
                            </p:stCondLst>
                            <p:childTnLst>
                              <p:par>
                                <p:cTn id="24" nodeType="afterEffect" presetClass="entr" presetSubtype="8" presetID="2" grpId="5" fill="hold">
                                  <p:stCondLst>
                                    <p:cond delay="0"/>
                                  </p:stCondLst>
                                  <p:iterate type="lt" backwards="0">
                                    <p:tmAbs val="0"/>
                                  </p:iterate>
                                  <p:childTnLst>
                                    <p:set>
                                      <p:cBhvr>
                                        <p:cTn id="25" fill="hold"/>
                                        <p:tgtEl>
                                          <p:spTgt spid="202"/>
                                        </p:tgtEl>
                                        <p:attrNameLst>
                                          <p:attrName>style.visibility</p:attrName>
                                        </p:attrNameLst>
                                      </p:cBhvr>
                                      <p:to>
                                        <p:strVal val="visible"/>
                                      </p:to>
                                    </p:set>
                                    <p:anim calcmode="lin" valueType="num">
                                      <p:cBhvr>
                                        <p:cTn id="26" dur="1000" fill="hold"/>
                                        <p:tgtEl>
                                          <p:spTgt spid="202"/>
                                        </p:tgtEl>
                                        <p:attrNameLst>
                                          <p:attrName>ppt_x</p:attrName>
                                        </p:attrNameLst>
                                      </p:cBhvr>
                                      <p:tavLst>
                                        <p:tav tm="0">
                                          <p:val>
                                            <p:strVal val="0-#ppt_w/2"/>
                                          </p:val>
                                        </p:tav>
                                        <p:tav tm="100000">
                                          <p:val>
                                            <p:strVal val="#ppt_x"/>
                                          </p:val>
                                        </p:tav>
                                      </p:tavLst>
                                    </p:anim>
                                    <p:anim calcmode="lin" valueType="num">
                                      <p:cBhvr>
                                        <p:cTn id="27" dur="1000" fill="hold"/>
                                        <p:tgtEl>
                                          <p:spTgt spid="20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nodeType="afterEffect" presetClass="entr" presetSubtype="8" presetID="17" grpId="6" fill="hold">
                                  <p:stCondLst>
                                    <p:cond delay="0"/>
                                  </p:stCondLst>
                                  <p:iterate type="el" backwards="0">
                                    <p:tmAbs val="0"/>
                                  </p:iterate>
                                  <p:childTnLst>
                                    <p:set>
                                      <p:cBhvr>
                                        <p:cTn id="30" fill="hold"/>
                                        <p:tgtEl>
                                          <p:spTgt spid="215"/>
                                        </p:tgtEl>
                                        <p:attrNameLst>
                                          <p:attrName>style.visibility</p:attrName>
                                        </p:attrNameLst>
                                      </p:cBhvr>
                                      <p:to>
                                        <p:strVal val="visible"/>
                                      </p:to>
                                    </p:set>
                                    <p:anim calcmode="lin" valueType="num">
                                      <p:cBhvr>
                                        <p:cTn id="31" dur="2250" fill="hold"/>
                                        <p:tgtEl>
                                          <p:spTgt spid="215"/>
                                        </p:tgtEl>
                                        <p:attrNameLst>
                                          <p:attrName>ppt_x</p:attrName>
                                        </p:attrNameLst>
                                      </p:cBhvr>
                                      <p:tavLst>
                                        <p:tav tm="0">
                                          <p:val>
                                            <p:strVal val="#ppt_x-#ppt_w/2"/>
                                          </p:val>
                                        </p:tav>
                                        <p:tav tm="100000">
                                          <p:val>
                                            <p:strVal val="#ppt_x"/>
                                          </p:val>
                                        </p:tav>
                                      </p:tavLst>
                                    </p:anim>
                                    <p:anim calcmode="lin" valueType="num">
                                      <p:cBhvr>
                                        <p:cTn id="32" dur="2250" fill="hold"/>
                                        <p:tgtEl>
                                          <p:spTgt spid="215"/>
                                        </p:tgtEl>
                                        <p:attrNameLst>
                                          <p:attrName>ppt_y</p:attrName>
                                        </p:attrNameLst>
                                      </p:cBhvr>
                                      <p:tavLst>
                                        <p:tav tm="0">
                                          <p:val>
                                            <p:strVal val="#ppt_y"/>
                                          </p:val>
                                        </p:tav>
                                        <p:tav tm="100000">
                                          <p:val>
                                            <p:strVal val="#ppt_y"/>
                                          </p:val>
                                        </p:tav>
                                      </p:tavLst>
                                    </p:anim>
                                    <p:anim calcmode="lin" valueType="num">
                                      <p:cBhvr>
                                        <p:cTn id="33" dur="2250" fill="hold"/>
                                        <p:tgtEl>
                                          <p:spTgt spid="215"/>
                                        </p:tgtEl>
                                        <p:attrNameLst>
                                          <p:attrName>ppt_w</p:attrName>
                                        </p:attrNameLst>
                                      </p:cBhvr>
                                      <p:tavLst>
                                        <p:tav tm="0">
                                          <p:val>
                                            <p:fltVal val="0"/>
                                          </p:val>
                                        </p:tav>
                                        <p:tav tm="100000">
                                          <p:val>
                                            <p:strVal val="#ppt_w"/>
                                          </p:val>
                                        </p:tav>
                                      </p:tavLst>
                                    </p:anim>
                                    <p:anim calcmode="lin" valueType="num">
                                      <p:cBhvr>
                                        <p:cTn id="34" dur="2250" fill="hold"/>
                                        <p:tgtEl>
                                          <p:spTgt spid="2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3"/>
      <p:bldP build="whole" bldLvl="1" animBg="1" rev="0" advAuto="0" spid="198" grpId="1"/>
      <p:bldP build="whole" bldLvl="1" animBg="1" rev="0" advAuto="0" spid="208" grpId="4"/>
      <p:bldP build="whole" bldLvl="1" animBg="1" rev="0" advAuto="0" spid="202" grpId="5"/>
      <p:bldP build="whole" bldLvl="1" animBg="1" rev="0" advAuto="0" spid="201" grpId="2"/>
      <p:bldP build="whole" bldLvl="1" animBg="1" rev="0" advAuto="0" spid="215" grpId="6"/>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217"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218" name="Shape 218"/>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219" name="Shape 219"/>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220" name="Shape 220"/>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Bucknell</a:t>
            </a:r>
          </a:p>
        </p:txBody>
      </p:sp>
      <p:sp>
        <p:nvSpPr>
          <p:cNvPr id="221" name="Shape 221"/>
          <p:cNvSpPr/>
          <p:nvPr/>
        </p:nvSpPr>
        <p:spPr>
          <a:xfrm>
            <a:off x="3334427" y="2646081"/>
            <a:ext cx="6335946" cy="2032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sz="6300">
                <a:solidFill>
                  <a:srgbClr val="282420"/>
                </a:solidFill>
              </a:rPr>
              <a:t>Romans 1-3:20</a:t>
            </a:r>
            <a:endParaRPr sz="6300">
              <a:solidFill>
                <a:srgbClr val="282420"/>
              </a:solidFill>
            </a:endParaRPr>
          </a:p>
          <a:p>
            <a:pPr lvl="0">
              <a:defRPr sz="1800"/>
            </a:pPr>
            <a:r>
              <a:rPr sz="6300">
                <a:solidFill>
                  <a:srgbClr val="282420"/>
                </a:solidFill>
              </a:rPr>
              <a:t>Overview</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nvSpPr>
        <p:spPr>
          <a:xfrm>
            <a:off x="4449154" y="245864"/>
            <a:ext cx="571577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Purpose of Romans</a:t>
            </a:r>
          </a:p>
        </p:txBody>
      </p:sp>
      <p:sp>
        <p:nvSpPr>
          <p:cNvPr id="24" name="Shape 24"/>
          <p:cNvSpPr/>
          <p:nvPr/>
        </p:nvSpPr>
        <p:spPr>
          <a:xfrm>
            <a:off x="2344472" y="1513548"/>
            <a:ext cx="9563101" cy="274378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pPr>
            <a:r>
              <a:rPr b="1" sz="4600">
                <a:solidFill>
                  <a:srgbClr val="5C554F"/>
                </a:solidFill>
                <a:latin typeface="Times New Roman"/>
                <a:ea typeface="Times New Roman"/>
                <a:cs typeface="Times New Roman"/>
                <a:sym typeface="Times New Roman"/>
              </a:rPr>
              <a:t>Proclaim and defend God’s great plan to establish His righteousness </a:t>
            </a:r>
            <a:endParaRPr b="1" sz="4600">
              <a:solidFill>
                <a:srgbClr val="5C554F"/>
              </a:solidFill>
              <a:latin typeface="Times New Roman"/>
              <a:ea typeface="Times New Roman"/>
              <a:cs typeface="Times New Roman"/>
              <a:sym typeface="Times New Roman"/>
            </a:endParaRPr>
          </a:p>
          <a:p>
            <a:pPr lvl="0">
              <a:defRPr sz="1800"/>
            </a:pPr>
            <a:r>
              <a:rPr b="1" sz="4600">
                <a:solidFill>
                  <a:srgbClr val="5C554F"/>
                </a:solidFill>
                <a:latin typeface="Times New Roman"/>
                <a:ea typeface="Times New Roman"/>
                <a:cs typeface="Times New Roman"/>
                <a:sym typeface="Times New Roman"/>
              </a:rPr>
              <a:t>through the Gospel of Jesus Christ in all His peoples, Jew and Greek.</a:t>
            </a:r>
          </a:p>
        </p:txBody>
      </p:sp>
      <p:grpSp>
        <p:nvGrpSpPr>
          <p:cNvPr id="27" name="Group 27"/>
          <p:cNvGrpSpPr/>
          <p:nvPr/>
        </p:nvGrpSpPr>
        <p:grpSpPr>
          <a:xfrm>
            <a:off x="2089800" y="4699000"/>
            <a:ext cx="2406000" cy="2650177"/>
            <a:chOff x="0" y="0"/>
            <a:chExt cx="2405999" cy="2650176"/>
          </a:xfrm>
        </p:grpSpPr>
        <p:sp>
          <p:nvSpPr>
            <p:cNvPr id="25" name="Shape 25"/>
            <p:cNvSpPr/>
            <p:nvPr/>
          </p:nvSpPr>
          <p:spPr>
            <a:xfrm flipH="1">
              <a:off x="2405999" y="0"/>
              <a:ext cx="1" cy="2650177"/>
            </a:xfrm>
            <a:prstGeom prst="line">
              <a:avLst/>
            </a:prstGeom>
            <a:noFill/>
            <a:ln w="762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0" tIns="0" rIns="0" bIns="0" numCol="1" anchor="t">
              <a:noAutofit/>
            </a:bodyPr>
            <a:lstStyle/>
            <a:p>
              <a:pPr lvl="0" algn="l" defTabSz="457200">
                <a:defRPr sz="1200">
                  <a:latin typeface="Helvetica"/>
                  <a:ea typeface="Helvetica"/>
                  <a:cs typeface="Helvetica"/>
                  <a:sym typeface="Helvetica"/>
                </a:defRPr>
              </a:pPr>
            </a:p>
          </p:txBody>
        </p:sp>
        <p:sp>
          <p:nvSpPr>
            <p:cNvPr id="26" name="Shape 26"/>
            <p:cNvSpPr/>
            <p:nvPr/>
          </p:nvSpPr>
          <p:spPr>
            <a:xfrm>
              <a:off x="0" y="196850"/>
              <a:ext cx="2248764"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With God</a:t>
              </a:r>
            </a:p>
          </p:txBody>
        </p:sp>
      </p:grpSp>
      <p:grpSp>
        <p:nvGrpSpPr>
          <p:cNvPr id="30" name="Group 30"/>
          <p:cNvGrpSpPr/>
          <p:nvPr/>
        </p:nvGrpSpPr>
        <p:grpSpPr>
          <a:xfrm>
            <a:off x="3048000" y="5626100"/>
            <a:ext cx="4007439" cy="869950"/>
            <a:chOff x="0" y="0"/>
            <a:chExt cx="4007438" cy="869950"/>
          </a:xfrm>
        </p:grpSpPr>
        <p:sp>
          <p:nvSpPr>
            <p:cNvPr id="28" name="Shape 28"/>
            <p:cNvSpPr/>
            <p:nvPr/>
          </p:nvSpPr>
          <p:spPr>
            <a:xfrm flipV="1">
              <a:off x="0" y="0"/>
              <a:ext cx="2603500" cy="12700"/>
            </a:xfrm>
            <a:prstGeom prst="line">
              <a:avLst/>
            </a:prstGeom>
            <a:noFill/>
            <a:ln w="762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0" tIns="0" rIns="0" bIns="0" numCol="1" anchor="t">
              <a:noAutofit/>
            </a:bodyPr>
            <a:lstStyle/>
            <a:p>
              <a:pPr lvl="0" algn="l" defTabSz="457200">
                <a:defRPr sz="1200">
                  <a:latin typeface="Helvetica"/>
                  <a:ea typeface="Helvetica"/>
                  <a:cs typeface="Helvetica"/>
                  <a:sym typeface="Helvetica"/>
                </a:defRPr>
              </a:pPr>
            </a:p>
          </p:txBody>
        </p:sp>
        <p:sp>
          <p:nvSpPr>
            <p:cNvPr id="29" name="Shape 29"/>
            <p:cNvSpPr/>
            <p:nvPr/>
          </p:nvSpPr>
          <p:spPr>
            <a:xfrm>
              <a:off x="1641656" y="247650"/>
              <a:ext cx="2365783"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With Man</a:t>
              </a:r>
            </a:p>
          </p:txBody>
        </p:sp>
      </p:grpSp>
      <p:grpSp>
        <p:nvGrpSpPr>
          <p:cNvPr id="33" name="Group 33"/>
          <p:cNvGrpSpPr/>
          <p:nvPr/>
        </p:nvGrpSpPr>
        <p:grpSpPr>
          <a:xfrm>
            <a:off x="7760016" y="5299456"/>
            <a:ext cx="3899748" cy="2095501"/>
            <a:chOff x="-152400" y="-101600"/>
            <a:chExt cx="3899747" cy="2095500"/>
          </a:xfrm>
        </p:grpSpPr>
        <p:sp>
          <p:nvSpPr>
            <p:cNvPr id="32" name="Shape 32"/>
            <p:cNvSpPr/>
            <p:nvPr/>
          </p:nvSpPr>
          <p:spPr>
            <a:xfrm>
              <a:off x="0" y="0"/>
              <a:ext cx="3594948" cy="1701800"/>
            </a:xfrm>
            <a:prstGeom prst="rect">
              <a:avLst/>
            </a:prstGeom>
            <a:noFill/>
            <a:ln>
              <a:noFill/>
            </a:ln>
            <a:effectLst/>
            <a:extLst>
              <a:ext uri="{C572A759-6A51-4108-AA02-DFA0A04FC94B}">
                <ma14:wrappingTextBoxFlag xmlns:ma14="http://schemas.microsoft.com/office/mac/drawingml/2011/main" val="1"/>
              </a:ext>
            </a:extLst>
          </p:spPr>
          <p:txBody>
            <a:bodyPr wrap="none" lIns="25400" tIns="25400" rIns="25400" bIns="25400" numCol="1" anchor="ctr">
              <a:spAutoFit/>
            </a:bodyPr>
            <a:lstStyle/>
            <a:p>
              <a:pPr lvl="0" algn="l">
                <a:lnSpc>
                  <a:spcPct val="120000"/>
                </a:lnSpc>
                <a:defRPr sz="1800"/>
              </a:pPr>
              <a:r>
                <a:rPr b="1" spc="204" sz="3400">
                  <a:solidFill>
                    <a:srgbClr val="5C554F"/>
                  </a:solidFill>
                  <a:latin typeface="Times New Roman"/>
                  <a:ea typeface="Times New Roman"/>
                  <a:cs typeface="Times New Roman"/>
                  <a:sym typeface="Times New Roman"/>
                </a:rPr>
                <a:t>• Jewish Tract</a:t>
              </a:r>
              <a:endParaRPr b="1" spc="204" sz="3400">
                <a:solidFill>
                  <a:srgbClr val="5C554F"/>
                </a:solidFill>
                <a:latin typeface="Times New Roman"/>
                <a:ea typeface="Times New Roman"/>
                <a:cs typeface="Times New Roman"/>
                <a:sym typeface="Times New Roman"/>
              </a:endParaRPr>
            </a:p>
            <a:p>
              <a:pPr lvl="0" algn="l">
                <a:lnSpc>
                  <a:spcPct val="120000"/>
                </a:lnSpc>
                <a:defRPr sz="1800"/>
              </a:pPr>
              <a:r>
                <a:rPr b="1" spc="204" sz="3400">
                  <a:solidFill>
                    <a:srgbClr val="5C554F"/>
                  </a:solidFill>
                  <a:latin typeface="Times New Roman"/>
                  <a:ea typeface="Times New Roman"/>
                  <a:cs typeface="Times New Roman"/>
                  <a:sym typeface="Times New Roman"/>
                </a:rPr>
                <a:t>• Clarify Gospel</a:t>
              </a:r>
              <a:endParaRPr b="1" spc="204" sz="3400">
                <a:solidFill>
                  <a:srgbClr val="5C554F"/>
                </a:solidFill>
                <a:latin typeface="Times New Roman"/>
                <a:ea typeface="Times New Roman"/>
                <a:cs typeface="Times New Roman"/>
                <a:sym typeface="Times New Roman"/>
              </a:endParaRPr>
            </a:p>
            <a:p>
              <a:pPr lvl="0" algn="l">
                <a:lnSpc>
                  <a:spcPct val="120000"/>
                </a:lnSpc>
                <a:defRPr sz="1800"/>
              </a:pPr>
              <a:r>
                <a:rPr b="1" spc="204" sz="3400">
                  <a:solidFill>
                    <a:srgbClr val="5C554F"/>
                  </a:solidFill>
                  <a:latin typeface="Times New Roman"/>
                  <a:ea typeface="Times New Roman"/>
                  <a:cs typeface="Times New Roman"/>
                  <a:sym typeface="Times New Roman"/>
                </a:rPr>
                <a:t>• Help Church</a:t>
              </a:r>
            </a:p>
          </p:txBody>
        </p:sp>
        <p:pic>
          <p:nvPicPr>
            <p:cNvPr id="31" name=""/>
            <p:cNvPicPr/>
            <p:nvPr/>
          </p:nvPicPr>
          <p:blipFill>
            <a:blip r:embed="rId2">
              <a:extLst/>
            </a:blip>
            <a:stretch>
              <a:fillRect/>
            </a:stretch>
          </p:blipFill>
          <p:spPr>
            <a:xfrm>
              <a:off x="-152400" y="-101600"/>
              <a:ext cx="3899748" cy="2095500"/>
            </a:xfrm>
            <a:prstGeom prst="rect">
              <a:avLst/>
            </a:prstGeom>
            <a:effectLst/>
          </p:spPr>
        </p:pic>
      </p:grpSp>
      <p:sp>
        <p:nvSpPr>
          <p:cNvPr id="34" name="Shape 34"/>
          <p:cNvSpPr/>
          <p:nvPr/>
        </p:nvSpPr>
        <p:spPr>
          <a:xfrm>
            <a:off x="7807094" y="7620000"/>
            <a:ext cx="1348037" cy="5461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cap="all" sz="34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3400">
                <a:solidFill>
                  <a:srgbClr val="5C554F"/>
                </a:solidFill>
              </a:rPr>
              <a:t>1:8-15 </a:t>
            </a:r>
          </a:p>
        </p:txBody>
      </p:sp>
      <p:sp>
        <p:nvSpPr>
          <p:cNvPr id="35" name="Shape 35"/>
          <p:cNvSpPr/>
          <p:nvPr/>
        </p:nvSpPr>
        <p:spPr>
          <a:xfrm>
            <a:off x="9904754" y="7620000"/>
            <a:ext cx="1671886" cy="5461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cap="all" sz="34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3400">
                <a:solidFill>
                  <a:srgbClr val="5C554F"/>
                </a:solidFill>
              </a:rPr>
              <a:t>15:20-32</a:t>
            </a:r>
          </a:p>
        </p:txBody>
      </p:sp>
      <p:grpSp>
        <p:nvGrpSpPr>
          <p:cNvPr id="38" name="Group 38"/>
          <p:cNvGrpSpPr/>
          <p:nvPr/>
        </p:nvGrpSpPr>
        <p:grpSpPr>
          <a:xfrm>
            <a:off x="3360645" y="7668006"/>
            <a:ext cx="2312422" cy="1363085"/>
            <a:chOff x="-152400" y="-101600"/>
            <a:chExt cx="2312420" cy="1363084"/>
          </a:xfrm>
        </p:grpSpPr>
        <p:sp>
          <p:nvSpPr>
            <p:cNvPr id="37" name="Shape 37"/>
            <p:cNvSpPr/>
            <p:nvPr/>
          </p:nvSpPr>
          <p:spPr>
            <a:xfrm>
              <a:off x="0" y="0"/>
              <a:ext cx="2007621" cy="969385"/>
            </a:xfrm>
            <a:prstGeom prst="rect">
              <a:avLst/>
            </a:prstGeom>
            <a:noFill/>
            <a:ln>
              <a:noFill/>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lvl="0" algn="l">
                <a:lnSpc>
                  <a:spcPct val="120000"/>
                </a:lnSpc>
                <a:defRPr sz="1800"/>
              </a:pPr>
              <a:r>
                <a:rPr b="1" spc="107">
                  <a:solidFill>
                    <a:srgbClr val="5C554F"/>
                  </a:solidFill>
                  <a:latin typeface="Times New Roman"/>
                  <a:ea typeface="Times New Roman"/>
                  <a:cs typeface="Times New Roman"/>
                  <a:sym typeface="Times New Roman"/>
                </a:rPr>
                <a:t>• Jewish Tract</a:t>
              </a:r>
              <a:endParaRPr b="1" spc="107">
                <a:solidFill>
                  <a:srgbClr val="5C554F"/>
                </a:solidFill>
                <a:latin typeface="Times New Roman"/>
                <a:ea typeface="Times New Roman"/>
                <a:cs typeface="Times New Roman"/>
                <a:sym typeface="Times New Roman"/>
              </a:endParaRPr>
            </a:p>
            <a:p>
              <a:pPr lvl="0" algn="l">
                <a:lnSpc>
                  <a:spcPct val="120000"/>
                </a:lnSpc>
                <a:defRPr sz="1800"/>
              </a:pPr>
              <a:r>
                <a:rPr b="1" spc="107">
                  <a:solidFill>
                    <a:srgbClr val="5C554F"/>
                  </a:solidFill>
                  <a:latin typeface="Times New Roman"/>
                  <a:ea typeface="Times New Roman"/>
                  <a:cs typeface="Times New Roman"/>
                  <a:sym typeface="Times New Roman"/>
                </a:rPr>
                <a:t>• Clarify Gospel</a:t>
              </a:r>
              <a:endParaRPr b="1" spc="107">
                <a:solidFill>
                  <a:srgbClr val="5C554F"/>
                </a:solidFill>
                <a:latin typeface="Times New Roman"/>
                <a:ea typeface="Times New Roman"/>
                <a:cs typeface="Times New Roman"/>
                <a:sym typeface="Times New Roman"/>
              </a:endParaRPr>
            </a:p>
            <a:p>
              <a:pPr lvl="0" algn="l">
                <a:lnSpc>
                  <a:spcPct val="120000"/>
                </a:lnSpc>
                <a:defRPr sz="1800"/>
              </a:pPr>
              <a:r>
                <a:rPr b="1" spc="107">
                  <a:solidFill>
                    <a:srgbClr val="5C554F"/>
                  </a:solidFill>
                  <a:latin typeface="Times New Roman"/>
                  <a:ea typeface="Times New Roman"/>
                  <a:cs typeface="Times New Roman"/>
                  <a:sym typeface="Times New Roman"/>
                </a:rPr>
                <a:t>• Help Church</a:t>
              </a:r>
            </a:p>
          </p:txBody>
        </p:sp>
        <p:pic>
          <p:nvPicPr>
            <p:cNvPr id="36" name=""/>
            <p:cNvPicPr/>
            <p:nvPr/>
          </p:nvPicPr>
          <p:blipFill>
            <a:blip r:embed="rId3">
              <a:extLst/>
            </a:blip>
            <a:stretch>
              <a:fillRect/>
            </a:stretch>
          </p:blipFill>
          <p:spPr>
            <a:xfrm>
              <a:off x="-152400" y="-101600"/>
              <a:ext cx="2312421" cy="1363085"/>
            </a:xfrm>
            <a:prstGeom prst="rect">
              <a:avLst/>
            </a:prstGeom>
            <a:effectLst/>
          </p:spPr>
        </p:pic>
      </p:grpSp>
      <p:sp>
        <p:nvSpPr>
          <p:cNvPr id="39" name="Shape 39"/>
          <p:cNvSpPr/>
          <p:nvPr/>
        </p:nvSpPr>
        <p:spPr>
          <a:xfrm>
            <a:off x="3053693" y="7394956"/>
            <a:ext cx="1348037" cy="5461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cap="all" sz="22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2200">
                <a:solidFill>
                  <a:srgbClr val="5C554F"/>
                </a:solidFill>
              </a:rPr>
              <a:t>1:8-15 </a:t>
            </a:r>
          </a:p>
        </p:txBody>
      </p:sp>
      <p:sp>
        <p:nvSpPr>
          <p:cNvPr id="40" name="Shape 40"/>
          <p:cNvSpPr/>
          <p:nvPr/>
        </p:nvSpPr>
        <p:spPr>
          <a:xfrm>
            <a:off x="4266020" y="7394956"/>
            <a:ext cx="1671887" cy="5461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cap="all" sz="22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2200">
                <a:solidFill>
                  <a:srgbClr val="5C554F"/>
                </a:solidFill>
              </a:rPr>
              <a:t>15:20-32</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24"/>
                                        </p:tgtEl>
                                        <p:attrNameLst>
                                          <p:attrName>style.visibility</p:attrName>
                                        </p:attrNameLst>
                                      </p:cBhvr>
                                      <p:to>
                                        <p:strVal val="visible"/>
                                      </p:to>
                                    </p:set>
                                    <p:animEffect filter="strips(downRight)" transition="in">
                                      <p:cBhvr>
                                        <p:cTn id="7" dur="1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32" presetID="4" grpId="2" fill="hold">
                                  <p:stCondLst>
                                    <p:cond delay="0"/>
                                  </p:stCondLst>
                                  <p:iterate type="el" backwards="0">
                                    <p:tmAbs val="0"/>
                                  </p:iterate>
                                  <p:childTnLst>
                                    <p:set>
                                      <p:cBhvr>
                                        <p:cTn id="11" fill="hold"/>
                                        <p:tgtEl>
                                          <p:spTgt spid="27"/>
                                        </p:tgtEl>
                                        <p:attrNameLst>
                                          <p:attrName>style.visibility</p:attrName>
                                        </p:attrNameLst>
                                      </p:cBhvr>
                                      <p:to>
                                        <p:strVal val="visible"/>
                                      </p:to>
                                    </p:set>
                                    <p:animEffect filter="box(out)" transition="in">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32" presetID="4" grpId="3" fill="hold">
                                  <p:stCondLst>
                                    <p:cond delay="0"/>
                                  </p:stCondLst>
                                  <p:iterate type="el" backwards="0">
                                    <p:tmAbs val="0"/>
                                  </p:iterate>
                                  <p:childTnLst>
                                    <p:set>
                                      <p:cBhvr>
                                        <p:cTn id="16" fill="hold"/>
                                        <p:tgtEl>
                                          <p:spTgt spid="30"/>
                                        </p:tgtEl>
                                        <p:attrNameLst>
                                          <p:attrName>style.visibility</p:attrName>
                                        </p:attrNameLst>
                                      </p:cBhvr>
                                      <p:to>
                                        <p:strVal val="visible"/>
                                      </p:to>
                                    </p:set>
                                    <p:animEffect filter="box(out)" transition="in">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3"/>
                                        </p:tgtEl>
                                        <p:attrNameLst>
                                          <p:attrName>style.visibility</p:attrName>
                                        </p:attrNameLst>
                                      </p:cBhvr>
                                      <p:to>
                                        <p:strVal val="visible"/>
                                      </p:to>
                                    </p:set>
                                    <p:animEffect filter="wipe(left)" transition="in">
                                      <p:cBhvr>
                                        <p:cTn id="22" dur="1000"/>
                                        <p:tgtEl>
                                          <p:spTgt spid="33"/>
                                        </p:tgtEl>
                                      </p:cBhvr>
                                    </p:animEffect>
                                  </p:childTnLst>
                                </p:cTn>
                              </p:par>
                            </p:childTnLst>
                          </p:cTn>
                        </p:par>
                        <p:par>
                          <p:cTn id="23" fill="hold">
                            <p:stCondLst>
                              <p:cond delay="1000"/>
                            </p:stCondLst>
                            <p:childTnLst>
                              <p:par>
                                <p:cTn id="24" nodeType="afterEffect" presetClass="entr" presetSubtype="32" presetID="4" grpId="5" fill="hold">
                                  <p:stCondLst>
                                    <p:cond delay="0"/>
                                  </p:stCondLst>
                                  <p:iterate type="el" backwards="0">
                                    <p:tmAbs val="0"/>
                                  </p:iterate>
                                  <p:childTnLst>
                                    <p:set>
                                      <p:cBhvr>
                                        <p:cTn id="25" fill="hold"/>
                                        <p:tgtEl>
                                          <p:spTgt spid="34"/>
                                        </p:tgtEl>
                                        <p:attrNameLst>
                                          <p:attrName>style.visibility</p:attrName>
                                        </p:attrNameLst>
                                      </p:cBhvr>
                                      <p:to>
                                        <p:strVal val="visible"/>
                                      </p:to>
                                    </p:set>
                                    <p:animEffect filter="box(out)" transition="in">
                                      <p:cBhvr>
                                        <p:cTn id="26" dur="1000"/>
                                        <p:tgtEl>
                                          <p:spTgt spid="34"/>
                                        </p:tgtEl>
                                      </p:cBhvr>
                                    </p:animEffect>
                                  </p:childTnLst>
                                </p:cTn>
                              </p:par>
                            </p:childTnLst>
                          </p:cTn>
                        </p:par>
                        <p:par>
                          <p:cTn id="27" fill="hold">
                            <p:stCondLst>
                              <p:cond delay="2000"/>
                            </p:stCondLst>
                            <p:childTnLst>
                              <p:par>
                                <p:cTn id="28" nodeType="afterEffect" presetClass="entr" presetSubtype="32" presetID="4" grpId="6" fill="hold">
                                  <p:stCondLst>
                                    <p:cond delay="0"/>
                                  </p:stCondLst>
                                  <p:iterate type="el" backwards="0">
                                    <p:tmAbs val="0"/>
                                  </p:iterate>
                                  <p:childTnLst>
                                    <p:set>
                                      <p:cBhvr>
                                        <p:cTn id="29" fill="hold"/>
                                        <p:tgtEl>
                                          <p:spTgt spid="35"/>
                                        </p:tgtEl>
                                        <p:attrNameLst>
                                          <p:attrName>style.visibility</p:attrName>
                                        </p:attrNameLst>
                                      </p:cBhvr>
                                      <p:to>
                                        <p:strVal val="visible"/>
                                      </p:to>
                                    </p:set>
                                    <p:animEffect filter="box(out)" transition="in">
                                      <p:cBhvr>
                                        <p:cTn id="30" dur="1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7" fill="hold">
                                  <p:stCondLst>
                                    <p:cond delay="0"/>
                                  </p:stCondLst>
                                  <p:iterate type="el" backwards="0">
                                    <p:tmAbs val="0"/>
                                  </p:iterate>
                                  <p:childTnLst>
                                    <p:set>
                                      <p:cBhvr>
                                        <p:cTn id="34" fill="hold"/>
                                        <p:tgtEl>
                                          <p:spTgt spid="38"/>
                                        </p:tgtEl>
                                        <p:attrNameLst>
                                          <p:attrName>style.visibility</p:attrName>
                                        </p:attrNameLst>
                                      </p:cBhvr>
                                      <p:to>
                                        <p:strVal val="visible"/>
                                      </p:to>
                                    </p:set>
                                    <p:animEffect filter="wipe(left)" transition="in">
                                      <p:cBhvr>
                                        <p:cTn id="35" dur="1000"/>
                                        <p:tgtEl>
                                          <p:spTgt spid="38"/>
                                        </p:tgtEl>
                                      </p:cBhvr>
                                    </p:animEffect>
                                  </p:childTnLst>
                                </p:cTn>
                              </p:par>
                            </p:childTnLst>
                          </p:cTn>
                        </p:par>
                        <p:par>
                          <p:cTn id="36" fill="hold">
                            <p:stCondLst>
                              <p:cond delay="1000"/>
                            </p:stCondLst>
                            <p:childTnLst>
                              <p:par>
                                <p:cTn id="37" nodeType="afterEffect" presetClass="entr" presetSubtype="32" presetID="4" grpId="8" fill="hold">
                                  <p:stCondLst>
                                    <p:cond delay="0"/>
                                  </p:stCondLst>
                                  <p:iterate type="el" backwards="0">
                                    <p:tmAbs val="0"/>
                                  </p:iterate>
                                  <p:childTnLst>
                                    <p:set>
                                      <p:cBhvr>
                                        <p:cTn id="38" fill="hold"/>
                                        <p:tgtEl>
                                          <p:spTgt spid="39"/>
                                        </p:tgtEl>
                                        <p:attrNameLst>
                                          <p:attrName>style.visibility</p:attrName>
                                        </p:attrNameLst>
                                      </p:cBhvr>
                                      <p:to>
                                        <p:strVal val="visible"/>
                                      </p:to>
                                    </p:set>
                                    <p:animEffect filter="box(out)" transition="in">
                                      <p:cBhvr>
                                        <p:cTn id="39" dur="1000"/>
                                        <p:tgtEl>
                                          <p:spTgt spid="39"/>
                                        </p:tgtEl>
                                      </p:cBhvr>
                                    </p:animEffect>
                                  </p:childTnLst>
                                </p:cTn>
                              </p:par>
                            </p:childTnLst>
                          </p:cTn>
                        </p:par>
                        <p:par>
                          <p:cTn id="40" fill="hold">
                            <p:stCondLst>
                              <p:cond delay="2000"/>
                            </p:stCondLst>
                            <p:childTnLst>
                              <p:par>
                                <p:cTn id="41" nodeType="afterEffect" presetClass="entr" presetSubtype="32" presetID="4" grpId="9" fill="hold">
                                  <p:stCondLst>
                                    <p:cond delay="0"/>
                                  </p:stCondLst>
                                  <p:iterate type="el" backwards="0">
                                    <p:tmAbs val="0"/>
                                  </p:iterate>
                                  <p:childTnLst>
                                    <p:set>
                                      <p:cBhvr>
                                        <p:cTn id="42" fill="hold"/>
                                        <p:tgtEl>
                                          <p:spTgt spid="40"/>
                                        </p:tgtEl>
                                        <p:attrNameLst>
                                          <p:attrName>style.visibility</p:attrName>
                                        </p:attrNameLst>
                                      </p:cBhvr>
                                      <p:to>
                                        <p:strVal val="visible"/>
                                      </p:to>
                                    </p:set>
                                    <p:animEffect filter="box(out)" transition="in">
                                      <p:cBhvr>
                                        <p:cTn id="43" dur="1000"/>
                                        <p:tgtEl>
                                          <p:spTgt spid="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5"/>
      <p:bldP build="whole" bldLvl="1" animBg="1" rev="0" advAuto="0" spid="30" grpId="3"/>
      <p:bldP build="whole" bldLvl="1" animBg="1" rev="0" advAuto="0" spid="38" grpId="7"/>
      <p:bldP build="whole" bldLvl="1" animBg="1" rev="0" advAuto="0" spid="40" grpId="9"/>
      <p:bldP build="whole" bldLvl="1" animBg="1" rev="0" advAuto="0" spid="35" grpId="6"/>
      <p:bldP build="whole" bldLvl="1" animBg="1" rev="0" advAuto="0" spid="27" grpId="2"/>
      <p:bldP build="whole" bldLvl="1" animBg="1" rev="0" advAuto="0" spid="39" grpId="8"/>
      <p:bldP build="whole" bldLvl="1" animBg="1" rev="0" advAuto="0" spid="24" grpId="1"/>
      <p:bldP build="whole" bldLvl="1" animBg="1" rev="0" advAuto="0" spid="33" grpId="4"/>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With-God-man.png"/>
          <p:cNvPicPr/>
          <p:nvPr/>
        </p:nvPicPr>
        <p:blipFill>
          <a:blip r:embed="rId2">
            <a:extLst/>
          </a:blip>
          <a:stretch>
            <a:fillRect/>
          </a:stretch>
        </p:blipFill>
        <p:spPr>
          <a:xfrm>
            <a:off x="8877051" y="1715244"/>
            <a:ext cx="4013622" cy="2387851"/>
          </a:xfrm>
          <a:prstGeom prst="rect">
            <a:avLst/>
          </a:prstGeom>
          <a:ln w="12700">
            <a:miter lim="400000"/>
          </a:ln>
        </p:spPr>
      </p:pic>
      <p:sp>
        <p:nvSpPr>
          <p:cNvPr id="43" name="Shape 43"/>
          <p:cNvSpPr/>
          <p:nvPr/>
        </p:nvSpPr>
        <p:spPr>
          <a:xfrm>
            <a:off x="1787793" y="1178071"/>
            <a:ext cx="77421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06436" indent="-506436">
              <a:buClr>
                <a:srgbClr val="000000"/>
              </a:buClr>
              <a:buSzPct val="100000"/>
              <a:buFont typeface="Lucida Grande"/>
              <a:buChar char="✴"/>
              <a:defRPr b="1">
                <a:latin typeface="Helvetica"/>
                <a:ea typeface="Helvetica"/>
                <a:cs typeface="Helvetica"/>
                <a:sym typeface="Helvetica"/>
              </a:defRPr>
            </a:lvl1pPr>
          </a:lstStyle>
          <a:p>
            <a:pPr lvl="0">
              <a:defRPr b="0" sz="1800"/>
            </a:pPr>
            <a:r>
              <a:rPr b="1" sz="3600"/>
              <a:t>God’s Purpose of Romans for us</a:t>
            </a:r>
          </a:p>
        </p:txBody>
      </p:sp>
      <p:sp>
        <p:nvSpPr>
          <p:cNvPr id="44" name="Shape 44"/>
          <p:cNvSpPr/>
          <p:nvPr/>
        </p:nvSpPr>
        <p:spPr>
          <a:xfrm>
            <a:off x="1985432" y="2453203"/>
            <a:ext cx="8676383" cy="444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300"/>
              </a:spcBef>
              <a:buSzPct val="100000"/>
              <a:buChar char="•"/>
              <a:tabLst>
                <a:tab pos="114300" algn="l"/>
              </a:tabLst>
              <a:defRPr sz="1800"/>
            </a:pPr>
            <a:r>
              <a:rPr b="1" sz="3800">
                <a:latin typeface="+mj-lt"/>
                <a:ea typeface="+mj-ea"/>
                <a:cs typeface="+mj-cs"/>
                <a:sym typeface="Garamond"/>
              </a:rPr>
              <a:t>God’s goals for Romans</a:t>
            </a:r>
            <a:endParaRPr b="1" sz="3800">
              <a:latin typeface="+mj-lt"/>
              <a:ea typeface="+mj-ea"/>
              <a:cs typeface="+mj-cs"/>
              <a:sym typeface="Garamond"/>
            </a:endParaRPr>
          </a:p>
          <a:p>
            <a:pPr lvl="1" marL="839611" indent="-395111" algn="l" defTabSz="457200">
              <a:spcBef>
                <a:spcPts val="2000"/>
              </a:spcBef>
              <a:buSzPct val="75000"/>
              <a:buChar char="-"/>
              <a:tabLst>
                <a:tab pos="114300" algn="l"/>
              </a:tabLst>
              <a:defRPr sz="1800"/>
            </a:pPr>
            <a:r>
              <a:rPr sz="3200">
                <a:latin typeface="+mj-lt"/>
                <a:ea typeface="+mj-ea"/>
                <a:cs typeface="+mj-cs"/>
                <a:sym typeface="Garamond"/>
              </a:rPr>
              <a:t>What does He want to teach me or change in  my life through the Book of Romans?</a:t>
            </a:r>
            <a:endParaRPr sz="3200">
              <a:latin typeface="+mj-lt"/>
              <a:ea typeface="+mj-ea"/>
              <a:cs typeface="+mj-cs"/>
              <a:sym typeface="Garamond"/>
            </a:endParaRPr>
          </a:p>
          <a:p>
            <a:pPr lvl="1" marL="839611" indent="-395111" algn="l" defTabSz="457200">
              <a:spcBef>
                <a:spcPts val="2000"/>
              </a:spcBef>
              <a:buSzPct val="75000"/>
              <a:buChar char="-"/>
              <a:tabLst>
                <a:tab pos="114300" algn="l"/>
              </a:tabLst>
              <a:defRPr sz="1800"/>
            </a:pPr>
            <a:r>
              <a:rPr sz="3200">
                <a:latin typeface="+mj-lt"/>
                <a:ea typeface="+mj-ea"/>
                <a:cs typeface="+mj-cs"/>
                <a:sym typeface="Garamond"/>
              </a:rPr>
              <a:t>Laying a solid foundation for the people of God</a:t>
            </a:r>
            <a:endParaRPr sz="3200">
              <a:latin typeface="+mj-lt"/>
              <a:ea typeface="+mj-ea"/>
              <a:cs typeface="+mj-cs"/>
              <a:sym typeface="Garamond"/>
            </a:endParaRPr>
          </a:p>
          <a:p>
            <a:pPr lvl="1" marL="839611" indent="-395111" algn="l" defTabSz="457200">
              <a:spcBef>
                <a:spcPts val="2000"/>
              </a:spcBef>
              <a:buSzPct val="75000"/>
              <a:buChar char="-"/>
              <a:tabLst>
                <a:tab pos="114300" algn="l"/>
              </a:tabLst>
              <a:defRPr sz="1800"/>
            </a:pPr>
            <a:r>
              <a:rPr sz="3200">
                <a:latin typeface="+mj-lt"/>
                <a:ea typeface="+mj-ea"/>
                <a:cs typeface="+mj-cs"/>
                <a:sym typeface="Garamond"/>
              </a:rPr>
              <a:t>The gospel of Jesus Christ is presented, defended and applied so that God’s people, no matter what nationality, completely set themselves apart for God (Rom 12:1-2).</a:t>
            </a:r>
          </a:p>
        </p:txBody>
      </p:sp>
      <p:grpSp>
        <p:nvGrpSpPr>
          <p:cNvPr id="48" name="Group 48"/>
          <p:cNvGrpSpPr/>
          <p:nvPr/>
        </p:nvGrpSpPr>
        <p:grpSpPr>
          <a:xfrm>
            <a:off x="1787793" y="7312313"/>
            <a:ext cx="11010137" cy="2174587"/>
            <a:chOff x="0" y="0"/>
            <a:chExt cx="11010135" cy="2174586"/>
          </a:xfrm>
        </p:grpSpPr>
        <p:sp>
          <p:nvSpPr>
            <p:cNvPr id="45" name="Shape 45"/>
            <p:cNvSpPr/>
            <p:nvPr/>
          </p:nvSpPr>
          <p:spPr>
            <a:xfrm>
              <a:off x="0" y="271817"/>
              <a:ext cx="2398224" cy="1411782"/>
            </a:xfrm>
            <a:prstGeom prst="rect">
              <a:avLst/>
            </a:prstGeom>
            <a:solidFill>
              <a:srgbClr val="FFFFF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sz="3000">
                  <a:solidFill>
                    <a:srgbClr val="3C0A49"/>
                  </a:solidFill>
                  <a:effectLst>
                    <a:outerShdw sx="100000" sy="100000" kx="0" ky="0" algn="b" rotWithShape="0" blurRad="25400" dist="23998" dir="2700000">
                      <a:srgbClr val="000000">
                        <a:alpha val="31034"/>
                      </a:srgbClr>
                    </a:outerShdw>
                  </a:effectLst>
                  <a:latin typeface="Times New Roman"/>
                  <a:ea typeface="Times New Roman"/>
                  <a:cs typeface="Times New Roman"/>
                  <a:sym typeface="Times New Roman"/>
                </a:defRPr>
              </a:lvl1pPr>
            </a:lstStyle>
            <a:p>
              <a:pPr lvl="0">
                <a:defRPr sz="1800">
                  <a:solidFill>
                    <a:srgbClr val="000000"/>
                  </a:solidFill>
                  <a:effectLst/>
                </a:defRPr>
              </a:pPr>
              <a:r>
                <a:rPr sz="3000">
                  <a:solidFill>
                    <a:srgbClr val="3C0A49"/>
                  </a:solidFill>
                  <a:effectLst>
                    <a:outerShdw sx="100000" sy="100000" kx="0" ky="0" algn="b" rotWithShape="0" blurRad="25400" dist="23998" dir="2700000">
                      <a:srgbClr val="000000">
                        <a:alpha val="31034"/>
                      </a:srgbClr>
                    </a:outerShdw>
                  </a:effectLst>
                </a:rPr>
                <a:t>Romans: Chapters 1-11</a:t>
              </a:r>
            </a:p>
          </p:txBody>
        </p:sp>
        <p:sp>
          <p:nvSpPr>
            <p:cNvPr id="46" name="Shape 46"/>
            <p:cNvSpPr/>
            <p:nvPr/>
          </p:nvSpPr>
          <p:spPr>
            <a:xfrm>
              <a:off x="2563323" y="523586"/>
              <a:ext cx="1445704" cy="908243"/>
            </a:xfrm>
            <a:prstGeom prst="rightArrow">
              <a:avLst>
                <a:gd name="adj1" fmla="val 52640"/>
                <a:gd name="adj2" fmla="val 7978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Times New Roman"/>
                  <a:ea typeface="Times New Roman"/>
                  <a:cs typeface="Times New Roman"/>
                  <a:sym typeface="Times New Roman"/>
                </a:defRPr>
              </a:pPr>
            </a:p>
          </p:txBody>
        </p:sp>
        <p:sp>
          <p:nvSpPr>
            <p:cNvPr id="47" name="Shape 47"/>
            <p:cNvSpPr/>
            <p:nvPr/>
          </p:nvSpPr>
          <p:spPr>
            <a:xfrm>
              <a:off x="4174126" y="0"/>
              <a:ext cx="6836010" cy="2174587"/>
            </a:xfrm>
            <a:prstGeom prst="rect">
              <a:avLst/>
            </a:prstGeom>
            <a:solidFill>
              <a:srgbClr val="FFFFF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just" defTabSz="457200">
                <a:defRPr sz="1800"/>
              </a:pPr>
              <a:r>
                <a:rPr sz="2100">
                  <a:effectLst>
                    <a:outerShdw sx="100000" sy="100000" kx="0" ky="0" algn="b" rotWithShape="0" blurRad="25400" dist="23998" dir="2700000">
                      <a:srgbClr val="000000">
                        <a:alpha val="31034"/>
                      </a:srgbClr>
                    </a:outerShdw>
                  </a:effectLst>
                  <a:latin typeface="+mj-lt"/>
                  <a:ea typeface="+mj-ea"/>
                  <a:cs typeface="+mj-cs"/>
                  <a:sym typeface="Garamond"/>
                </a:rPr>
                <a:t>“</a:t>
              </a:r>
              <a:r>
                <a:rPr b="1" sz="2100">
                  <a:effectLst>
                    <a:outerShdw sx="100000" sy="100000" kx="0" ky="0" algn="b" rotWithShape="0" blurRad="25400" dist="23998" dir="2700000">
                      <a:srgbClr val="000000">
                        <a:alpha val="31034"/>
                      </a:srgbClr>
                    </a:outerShdw>
                  </a:effectLst>
                  <a:latin typeface="+mj-lt"/>
                  <a:ea typeface="+mj-ea"/>
                  <a:cs typeface="+mj-cs"/>
                  <a:sym typeface="Garamond"/>
                </a:rPr>
                <a:t>I urge you</a:t>
              </a:r>
              <a:r>
                <a:rPr sz="2100">
                  <a:effectLst>
                    <a:outerShdw sx="100000" sy="100000" kx="0" ky="0" algn="b" rotWithShape="0" blurRad="25400" dist="23998" dir="2700000">
                      <a:srgbClr val="000000">
                        <a:alpha val="31034"/>
                      </a:srgbClr>
                    </a:outerShdw>
                  </a:effectLst>
                  <a:latin typeface="+mj-lt"/>
                  <a:ea typeface="+mj-ea"/>
                  <a:cs typeface="+mj-cs"/>
                  <a:sym typeface="Garamond"/>
                </a:rPr>
                <a:t> </a:t>
              </a:r>
              <a:r>
                <a:rPr b="1" sz="2600">
                  <a:solidFill>
                    <a:srgbClr val="770E09"/>
                  </a:solidFill>
                  <a:effectLst>
                    <a:outerShdw sx="100000" sy="100000" kx="0" ky="0" algn="b" rotWithShape="0" blurRad="25400" dist="23998" dir="2700000">
                      <a:srgbClr val="000000">
                        <a:alpha val="31034"/>
                      </a:srgbClr>
                    </a:outerShdw>
                  </a:effectLst>
                  <a:latin typeface="+mj-lt"/>
                  <a:ea typeface="+mj-ea"/>
                  <a:cs typeface="+mj-cs"/>
                  <a:sym typeface="Garamond"/>
                </a:rPr>
                <a:t>therefore</a:t>
              </a:r>
              <a:r>
                <a:rPr sz="2100">
                  <a:effectLst>
                    <a:outerShdw sx="100000" sy="100000" kx="0" ky="0" algn="b" rotWithShape="0" blurRad="25400" dist="23998" dir="2700000">
                      <a:srgbClr val="000000">
                        <a:alpha val="31034"/>
                      </a:srgbClr>
                    </a:outerShdw>
                  </a:effectLst>
                  <a:latin typeface="+mj-lt"/>
                  <a:ea typeface="+mj-ea"/>
                  <a:cs typeface="+mj-cs"/>
                  <a:sym typeface="Garamond"/>
                </a:rPr>
                <a:t>, brethren, by the mercies of God, to present your bodies a living and holy sacrifice, acceptable to God, which is your spiritual service of worship. And do not be conformed to this world, but be transformed by the renewing of your mind, that you may prove what the will of God is, that which is good and acceptable and perfect” (Rom 12:1-2).</a:t>
              </a:r>
            </a:p>
          </p:txBody>
        </p:sp>
      </p:grpSp>
      <p:sp>
        <p:nvSpPr>
          <p:cNvPr id="49" name="Shape 49"/>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42"/>
                                        </p:tgtEl>
                                        <p:attrNameLst>
                                          <p:attrName>style.visibility</p:attrName>
                                        </p:attrNameLst>
                                      </p:cBhvr>
                                      <p:to>
                                        <p:strVal val="visible"/>
                                      </p:to>
                                    </p:set>
                                    <p:animEffect filter="dissolve" transition="in">
                                      <p:cBhvr>
                                        <p:cTn id="7" dur="3000"/>
                                        <p:tgtEl>
                                          <p:spTgt spid="42"/>
                                        </p:tgtEl>
                                      </p:cBhvr>
                                    </p:animEffect>
                                  </p:childTnLst>
                                </p:cTn>
                              </p:par>
                            </p:childTnLst>
                          </p:cTn>
                        </p:par>
                        <p:par>
                          <p:cTn id="8" fill="hold">
                            <p:stCondLst>
                              <p:cond delay="3000"/>
                            </p:stCondLst>
                            <p:childTnLst>
                              <p:par>
                                <p:cTn id="9" nodeType="afterEffect" presetClass="entr" presetSubtype="8" presetID="2" grpId="2" fill="hold">
                                  <p:stCondLst>
                                    <p:cond delay="0"/>
                                  </p:stCondLst>
                                  <p:iterate type="el" backwards="0">
                                    <p:tmAbs val="0"/>
                                  </p:iterate>
                                  <p:childTnLst>
                                    <p:set>
                                      <p:cBhvr>
                                        <p:cTn id="10" fill="hold"/>
                                        <p:tgtEl>
                                          <p:spTgt spid="44">
                                            <p:bg/>
                                          </p:spTgt>
                                        </p:tgtEl>
                                        <p:attrNameLst>
                                          <p:attrName>style.visibility</p:attrName>
                                        </p:attrNameLst>
                                      </p:cBhvr>
                                      <p:to>
                                        <p:strVal val="visible"/>
                                      </p:to>
                                    </p:set>
                                    <p:anim calcmode="lin" valueType="num">
                                      <p:cBhvr>
                                        <p:cTn id="11" dur="1000" fill="hold"/>
                                        <p:tgtEl>
                                          <p:spTgt spid="44">
                                            <p:bg/>
                                          </p:spTgt>
                                        </p:tgtEl>
                                        <p:attrNameLst>
                                          <p:attrName>ppt_x</p:attrName>
                                        </p:attrNameLst>
                                      </p:cBhvr>
                                      <p:tavLst>
                                        <p:tav tm="0">
                                          <p:val>
                                            <p:strVal val="0-#ppt_w/2"/>
                                          </p:val>
                                        </p:tav>
                                        <p:tav tm="100000">
                                          <p:val>
                                            <p:strVal val="#ppt_x"/>
                                          </p:val>
                                        </p:tav>
                                      </p:tavLst>
                                    </p:anim>
                                    <p:anim calcmode="lin" valueType="num">
                                      <p:cBhvr>
                                        <p:cTn id="12" dur="1000" fill="hold"/>
                                        <p:tgtEl>
                                          <p:spTgt spid="44">
                                            <p:bg/>
                                          </p:spTgt>
                                        </p:tgtEl>
                                        <p:attrNameLst>
                                          <p:attrName>ppt_y</p:attrName>
                                        </p:attrNameLst>
                                      </p:cBhvr>
                                      <p:tavLst>
                                        <p:tav tm="0">
                                          <p:val>
                                            <p:strVal val="#ppt_y"/>
                                          </p:val>
                                        </p:tav>
                                        <p:tav tm="100000">
                                          <p:val>
                                            <p:strVal val="#ppt_y"/>
                                          </p:val>
                                        </p:tav>
                                      </p:tavLst>
                                    </p:anim>
                                  </p:childTnLst>
                                </p:cTn>
                              </p:par>
                              <p:par>
                                <p:cTn id="13" presetClass="entr" presetSubtype="8" presetID="2" grpId="2" fill="hold">
                                  <p:stCondLst>
                                    <p:cond delay="0"/>
                                  </p:stCondLst>
                                  <p:iterate type="el" backwards="0">
                                    <p:tmAbs val="0"/>
                                  </p:iterate>
                                  <p:childTnLst>
                                    <p:set>
                                      <p:cBhvr>
                                        <p:cTn id="14" fill="hold"/>
                                        <p:tgtEl>
                                          <p:spTgt spid="44">
                                            <p:txEl>
                                              <p:pRg st="0" end="0"/>
                                            </p:txEl>
                                          </p:spTgt>
                                        </p:tgtEl>
                                        <p:attrNameLst>
                                          <p:attrName>style.visibility</p:attrName>
                                        </p:attrNameLst>
                                      </p:cBhvr>
                                      <p:to>
                                        <p:strVal val="visible"/>
                                      </p:to>
                                    </p:set>
                                    <p:anim calcmode="lin" valueType="num">
                                      <p:cBhvr>
                                        <p:cTn id="15" dur="1000" fill="hold"/>
                                        <p:tgtEl>
                                          <p:spTgt spid="44">
                                            <p:txEl>
                                              <p:pRg st="0" end="0"/>
                                            </p:txEl>
                                          </p:spTgt>
                                        </p:tgtEl>
                                        <p:attrNameLst>
                                          <p:attrName>ppt_x</p:attrName>
                                        </p:attrNameLst>
                                      </p:cBhvr>
                                      <p:tavLst>
                                        <p:tav tm="0">
                                          <p:val>
                                            <p:strVal val="0-#ppt_w/2"/>
                                          </p:val>
                                        </p:tav>
                                        <p:tav tm="100000">
                                          <p:val>
                                            <p:strVal val="#ppt_x"/>
                                          </p:val>
                                        </p:tav>
                                      </p:tavLst>
                                    </p:anim>
                                    <p:anim calcmode="lin" valueType="num">
                                      <p:cBhvr>
                                        <p:cTn id="16" dur="10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nodeType="afterEffect" presetClass="entr" presetSubtype="8" presetID="2" grpId="2" fill="hold">
                                  <p:stCondLst>
                                    <p:cond delay="0"/>
                                  </p:stCondLst>
                                  <p:iterate type="el" backwards="0">
                                    <p:tmAbs val="0"/>
                                  </p:iterate>
                                  <p:childTnLst>
                                    <p:set>
                                      <p:cBhvr>
                                        <p:cTn id="19" fill="hold"/>
                                        <p:tgtEl>
                                          <p:spTgt spid="44">
                                            <p:txEl>
                                              <p:pRg st="1" end="1"/>
                                            </p:txEl>
                                          </p:spTgt>
                                        </p:tgtEl>
                                        <p:attrNameLst>
                                          <p:attrName>style.visibility</p:attrName>
                                        </p:attrNameLst>
                                      </p:cBhvr>
                                      <p:to>
                                        <p:strVal val="visible"/>
                                      </p:to>
                                    </p:set>
                                    <p:anim calcmode="lin" valueType="num">
                                      <p:cBhvr>
                                        <p:cTn id="20" dur="1000" fill="hold"/>
                                        <p:tgtEl>
                                          <p:spTgt spid="44">
                                            <p:txEl>
                                              <p:pRg st="1" end="1"/>
                                            </p:txEl>
                                          </p:spTgt>
                                        </p:tgtEl>
                                        <p:attrNameLst>
                                          <p:attrName>ppt_x</p:attrName>
                                        </p:attrNameLst>
                                      </p:cBhvr>
                                      <p:tavLst>
                                        <p:tav tm="0">
                                          <p:val>
                                            <p:strVal val="0-#ppt_w/2"/>
                                          </p:val>
                                        </p:tav>
                                        <p:tav tm="100000">
                                          <p:val>
                                            <p:strVal val="#ppt_x"/>
                                          </p:val>
                                        </p:tav>
                                      </p:tavLst>
                                    </p:anim>
                                    <p:anim calcmode="lin" valueType="num">
                                      <p:cBhvr>
                                        <p:cTn id="21" dur="1000" fill="hold"/>
                                        <p:tgtEl>
                                          <p:spTgt spid="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 grpId="2" fill="hold">
                                  <p:stCondLst>
                                    <p:cond delay="0"/>
                                  </p:stCondLst>
                                  <p:iterate type="el" backwards="0">
                                    <p:tmAbs val="0"/>
                                  </p:iterate>
                                  <p:childTnLst>
                                    <p:set>
                                      <p:cBhvr>
                                        <p:cTn id="25" fill="hold"/>
                                        <p:tgtEl>
                                          <p:spTgt spid="44">
                                            <p:txEl>
                                              <p:pRg st="2" end="2"/>
                                            </p:txEl>
                                          </p:spTgt>
                                        </p:tgtEl>
                                        <p:attrNameLst>
                                          <p:attrName>style.visibility</p:attrName>
                                        </p:attrNameLst>
                                      </p:cBhvr>
                                      <p:to>
                                        <p:strVal val="visible"/>
                                      </p:to>
                                    </p:set>
                                    <p:anim calcmode="lin" valueType="num">
                                      <p:cBhvr>
                                        <p:cTn id="26" dur="1000" fill="hold"/>
                                        <p:tgtEl>
                                          <p:spTgt spid="44">
                                            <p:txEl>
                                              <p:pRg st="2" end="2"/>
                                            </p:txEl>
                                          </p:spTgt>
                                        </p:tgtEl>
                                        <p:attrNameLst>
                                          <p:attrName>ppt_x</p:attrName>
                                        </p:attrNameLst>
                                      </p:cBhvr>
                                      <p:tavLst>
                                        <p:tav tm="0">
                                          <p:val>
                                            <p:strVal val="0-#ppt_w/2"/>
                                          </p:val>
                                        </p:tav>
                                        <p:tav tm="100000">
                                          <p:val>
                                            <p:strVal val="#ppt_x"/>
                                          </p:val>
                                        </p:tav>
                                      </p:tavLst>
                                    </p:anim>
                                    <p:anim calcmode="lin" valueType="num">
                                      <p:cBhvr>
                                        <p:cTn id="27" dur="1000" fill="hold"/>
                                        <p:tgtEl>
                                          <p:spTgt spid="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 grpId="2" fill="hold">
                                  <p:stCondLst>
                                    <p:cond delay="0"/>
                                  </p:stCondLst>
                                  <p:iterate type="el" backwards="0">
                                    <p:tmAbs val="0"/>
                                  </p:iterate>
                                  <p:childTnLst>
                                    <p:set>
                                      <p:cBhvr>
                                        <p:cTn id="31" fill="hold"/>
                                        <p:tgtEl>
                                          <p:spTgt spid="44">
                                            <p:txEl>
                                              <p:pRg st="3" end="3"/>
                                            </p:txEl>
                                          </p:spTgt>
                                        </p:tgtEl>
                                        <p:attrNameLst>
                                          <p:attrName>style.visibility</p:attrName>
                                        </p:attrNameLst>
                                      </p:cBhvr>
                                      <p:to>
                                        <p:strVal val="visible"/>
                                      </p:to>
                                    </p:set>
                                    <p:anim calcmode="lin" valueType="num">
                                      <p:cBhvr>
                                        <p:cTn id="32" dur="1000" fill="hold"/>
                                        <p:tgtEl>
                                          <p:spTgt spid="44">
                                            <p:txEl>
                                              <p:pRg st="3" end="3"/>
                                            </p:txEl>
                                          </p:spTgt>
                                        </p:tgtEl>
                                        <p:attrNameLst>
                                          <p:attrName>ppt_x</p:attrName>
                                        </p:attrNameLst>
                                      </p:cBhvr>
                                      <p:tavLst>
                                        <p:tav tm="0">
                                          <p:val>
                                            <p:strVal val="0-#ppt_w/2"/>
                                          </p:val>
                                        </p:tav>
                                        <p:tav tm="100000">
                                          <p:val>
                                            <p:strVal val="#ppt_x"/>
                                          </p:val>
                                        </p:tav>
                                      </p:tavLst>
                                    </p:anim>
                                    <p:anim calcmode="lin" valueType="num">
                                      <p:cBhvr>
                                        <p:cTn id="33" dur="1000" fill="hold"/>
                                        <p:tgtEl>
                                          <p:spTgt spid="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3" fill="hold">
                                  <p:stCondLst>
                                    <p:cond delay="0"/>
                                  </p:stCondLst>
                                  <p:iterate type="el" backwards="0">
                                    <p:tmAbs val="0"/>
                                  </p:iterate>
                                  <p:childTnLst>
                                    <p:set>
                                      <p:cBhvr>
                                        <p:cTn id="37" fill="hold"/>
                                        <p:tgtEl>
                                          <p:spTgt spid="48"/>
                                        </p:tgtEl>
                                        <p:attrNameLst>
                                          <p:attrName>style.visibility</p:attrName>
                                        </p:attrNameLst>
                                      </p:cBhvr>
                                      <p:to>
                                        <p:strVal val="visible"/>
                                      </p:to>
                                    </p:set>
                                    <p:animEffect filter="wipe(left)" transition="in">
                                      <p:cBhvr>
                                        <p:cTn id="38" dur="325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1"/>
      <p:bldP build="p" bldLvl="5" animBg="1" rev="0" advAuto="0" spid="44" grpId="2"/>
      <p:bldP build="whole" bldLvl="1" animBg="1" rev="0" advAuto="0" spid="48"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nvSpPr>
        <p:spPr>
          <a:xfrm>
            <a:off x="2461468" y="2590800"/>
            <a:ext cx="9691143" cy="5600701"/>
          </a:xfrm>
          <a:prstGeom prst="rect">
            <a:avLst/>
          </a:prstGeom>
          <a:gradFill>
            <a:gsLst>
              <a:gs pos="0">
                <a:srgbClr val="7E5A22"/>
              </a:gs>
              <a:gs pos="100000">
                <a:srgbClr val="FEF2CF"/>
              </a:gs>
            </a:gsLst>
            <a:lin ang="5400000"/>
          </a:gradFill>
          <a:ln w="12700">
            <a:miter lim="400000"/>
          </a:ln>
          <a:effectLst>
            <a:outerShdw sx="100000" sy="100000" kx="0" ky="0" algn="b" rotWithShape="0" blurRad="190500" dist="8455" dir="5400000">
              <a:srgbClr val="4F3710"/>
            </a:outerShdw>
          </a:effectLst>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4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3100">
                <a:solidFill>
                  <a:srgbClr val="FFFFFF"/>
                </a:solidFill>
                <a:latin typeface="+mj-lt"/>
                <a:ea typeface="+mj-ea"/>
                <a:cs typeface="+mj-cs"/>
                <a:sym typeface="Garamond"/>
              </a:rPr>
              <a:t>“I felt my heart strangely warmed. I felt I did trust in Christ, Christ alone, for salvation; and an assurance was given me that He had taken away my sins, even mine, and saved me from the law of sin and death.”  </a:t>
            </a:r>
            <a:br>
              <a:rPr b="1" sz="3100">
                <a:solidFill>
                  <a:srgbClr val="FFFFFF"/>
                </a:solidFill>
                <a:latin typeface="+mj-lt"/>
                <a:ea typeface="+mj-ea"/>
                <a:cs typeface="+mj-cs"/>
                <a:sym typeface="Garamond"/>
              </a:rPr>
            </a:br>
            <a:r>
              <a:rPr b="1" sz="3100">
                <a:solidFill>
                  <a:srgbClr val="FFFFFF"/>
                </a:solidFill>
                <a:latin typeface="+mj-lt"/>
                <a:ea typeface="+mj-ea"/>
                <a:cs typeface="+mj-cs"/>
                <a:sym typeface="Garamond"/>
              </a:rPr>
              <a:t>– John Wesley 1738</a:t>
            </a:r>
            <a:endParaRPr b="1" sz="3100">
              <a:solidFill>
                <a:srgbClr val="FFFFFF"/>
              </a:solidFill>
              <a:latin typeface="+mj-lt"/>
              <a:ea typeface="+mj-ea"/>
              <a:cs typeface="+mj-cs"/>
              <a:sym typeface="Garamond"/>
            </a:endParaRPr>
          </a:p>
          <a:p>
            <a:pPr lvl="0" marL="114300" marR="171450" algn="just" defTabSz="457200">
              <a:spcBef>
                <a:spcPts val="4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3100">
                <a:latin typeface="+mj-lt"/>
                <a:ea typeface="+mj-ea"/>
                <a:cs typeface="+mj-cs"/>
                <a:sym typeface="Garamond"/>
              </a:rPr>
              <a:t>“For I am not ashamed of the gospel, for it is the power of God for salvation to everyone who believes, to the Jew first and also to the Greek. For in it the righteousness of God is revealed from faith to faith; as it is written, ‘BUT THE RIGHTEOUS man SHALL LIVE BY FAITH’” (Romans 1:16-17).</a:t>
            </a:r>
          </a:p>
        </p:txBody>
      </p:sp>
      <p:sp>
        <p:nvSpPr>
          <p:cNvPr id="52" name="Shape 52"/>
          <p:cNvSpPr/>
          <p:nvPr/>
        </p:nvSpPr>
        <p:spPr>
          <a:xfrm>
            <a:off x="2160190" y="1404094"/>
            <a:ext cx="6770985"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06436" indent="-506436" algn="l">
              <a:buClr>
                <a:srgbClr val="000000"/>
              </a:buClr>
              <a:buSzPct val="100000"/>
              <a:buFont typeface="Lucida Grande"/>
              <a:buChar char="✴"/>
              <a:defRPr b="1">
                <a:latin typeface="Helvetica"/>
                <a:ea typeface="Helvetica"/>
                <a:cs typeface="Helvetica"/>
                <a:sym typeface="Helvetica"/>
              </a:defRPr>
            </a:lvl1pPr>
          </a:lstStyle>
          <a:p>
            <a:pPr lvl="0">
              <a:defRPr b="0" sz="1800"/>
            </a:pPr>
            <a:r>
              <a:rPr b="1" sz="3600"/>
              <a:t>Two Powerful Quotes</a:t>
            </a:r>
          </a:p>
        </p:txBody>
      </p:sp>
      <p:sp>
        <p:nvSpPr>
          <p:cNvPr id="53" name="Shape 53"/>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51">
                                            <p:bg/>
                                          </p:spTgt>
                                        </p:tgtEl>
                                        <p:attrNameLst>
                                          <p:attrName>style.visibility</p:attrName>
                                        </p:attrNameLst>
                                      </p:cBhvr>
                                      <p:to>
                                        <p:strVal val="visible"/>
                                      </p:to>
                                    </p:set>
                                    <p:animEffect filter="dissolve" transition="in">
                                      <p:cBhvr>
                                        <p:cTn id="7" dur="1000"/>
                                        <p:tgtEl>
                                          <p:spTgt spid="51">
                                            <p:bg/>
                                          </p:spTgt>
                                        </p:tgtEl>
                                      </p:cBhvr>
                                    </p:animEffect>
                                  </p:childTnLst>
                                </p:cTn>
                              </p:par>
                              <p:par>
                                <p:cTn id="8" presetClass="entr" presetSubtype="0" presetID="9" grpId="1" fill="hold">
                                  <p:stCondLst>
                                    <p:cond delay="0"/>
                                  </p:stCondLst>
                                  <p:iterate type="el" backwards="0">
                                    <p:tmAbs val="0"/>
                                  </p:iterate>
                                  <p:childTnLst>
                                    <p:set>
                                      <p:cBhvr>
                                        <p:cTn id="9" fill="hold"/>
                                        <p:tgtEl>
                                          <p:spTgt spid="51">
                                            <p:txEl>
                                              <p:pRg st="0" end="0"/>
                                            </p:txEl>
                                          </p:spTgt>
                                        </p:tgtEl>
                                        <p:attrNameLst>
                                          <p:attrName>style.visibility</p:attrName>
                                        </p:attrNameLst>
                                      </p:cBhvr>
                                      <p:to>
                                        <p:strVal val="visible"/>
                                      </p:to>
                                    </p:set>
                                    <p:animEffect filter="dissolve" transition="in">
                                      <p:cBhvr>
                                        <p:cTn id="10" dur="1000"/>
                                        <p:tgtEl>
                                          <p:spTgt spid="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51">
                                            <p:txEl>
                                              <p:pRg st="1" end="1"/>
                                            </p:txEl>
                                          </p:spTgt>
                                        </p:tgtEl>
                                        <p:attrNameLst>
                                          <p:attrName>style.visibility</p:attrName>
                                        </p:attrNameLst>
                                      </p:cBhvr>
                                      <p:to>
                                        <p:strVal val="visible"/>
                                      </p:to>
                                    </p:set>
                                    <p:animEffect filter="dissolve" transition="in">
                                      <p:cBhvr>
                                        <p:cTn id="15" dur="1000"/>
                                        <p:tgtEl>
                                          <p:spTgt spid="5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1587638" y="1292574"/>
            <a:ext cx="86469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06436" indent="-506436">
              <a:buClr>
                <a:srgbClr val="000000"/>
              </a:buClr>
              <a:buSzPct val="100000"/>
              <a:buFont typeface="Lucida Grande"/>
              <a:buChar char="✴"/>
              <a:defRPr b="1">
                <a:latin typeface="Helvetica"/>
                <a:ea typeface="Helvetica"/>
                <a:cs typeface="Helvetica"/>
                <a:sym typeface="Helvetica"/>
              </a:defRPr>
            </a:lvl1pPr>
          </a:lstStyle>
          <a:p>
            <a:pPr lvl="0">
              <a:defRPr b="0" sz="1800"/>
            </a:pPr>
            <a:r>
              <a:rPr b="1" sz="3600"/>
              <a:t>The Situation of the Book of Romans</a:t>
            </a:r>
          </a:p>
        </p:txBody>
      </p:sp>
      <p:sp>
        <p:nvSpPr>
          <p:cNvPr id="56" name="Shape 56"/>
          <p:cNvSpPr/>
          <p:nvPr/>
        </p:nvSpPr>
        <p:spPr>
          <a:xfrm>
            <a:off x="2150532" y="2136085"/>
            <a:ext cx="10643215" cy="708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city of Rome</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believers in Rome</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Persecution against Jewish people and Christians</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time of its writing </a:t>
            </a:r>
            <a:r>
              <a:rPr sz="3800">
                <a:latin typeface="+mj-lt"/>
                <a:ea typeface="+mj-ea"/>
                <a:cs typeface="+mj-cs"/>
                <a:sym typeface="Garamond"/>
              </a:rPr>
              <a:t>(15:26; 16:1)</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occassion for its writing</a:t>
            </a:r>
            <a:endParaRPr b="1" sz="38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Clarify the gospel due to the absence of an apostle’s presence</a:t>
            </a:r>
            <a:endParaRPr sz="32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Provides that key Jewish-Gentile Christian perspective for peace</a:t>
            </a:r>
            <a:endParaRPr sz="32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A Jewish gospel tract - save his Jewish brethren</a:t>
            </a:r>
            <a:endParaRPr sz="32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Announce his plans for a trip to Rome and far West (1:8-15 and 15:20-32).</a:t>
            </a:r>
          </a:p>
        </p:txBody>
      </p:sp>
      <p:sp>
        <p:nvSpPr>
          <p:cNvPr id="57" name="Shape 57"/>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56">
                                            <p:bg/>
                                          </p:spTgt>
                                        </p:tgtEl>
                                        <p:attrNameLst>
                                          <p:attrName>style.visibility</p:attrName>
                                        </p:attrNameLst>
                                      </p:cBhvr>
                                      <p:to>
                                        <p:strVal val="visible"/>
                                      </p:to>
                                    </p:set>
                                    <p:anim calcmode="lin" valueType="num">
                                      <p:cBhvr>
                                        <p:cTn id="7" dur="1000" fill="hold"/>
                                        <p:tgtEl>
                                          <p:spTgt spid="56">
                                            <p:bg/>
                                          </p:spTgt>
                                        </p:tgtEl>
                                        <p:attrNameLst>
                                          <p:attrName>ppt_x</p:attrName>
                                        </p:attrNameLst>
                                      </p:cBhvr>
                                      <p:tavLst>
                                        <p:tav tm="0">
                                          <p:val>
                                            <p:strVal val="#ppt_x"/>
                                          </p:val>
                                        </p:tav>
                                        <p:tav tm="100000">
                                          <p:val>
                                            <p:strVal val="#ppt_x"/>
                                          </p:val>
                                        </p:tav>
                                      </p:tavLst>
                                    </p:anim>
                                    <p:anim calcmode="lin" valueType="num">
                                      <p:cBhvr>
                                        <p:cTn id="8" dur="1000" fill="hold"/>
                                        <p:tgtEl>
                                          <p:spTgt spid="56">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56">
                                            <p:txEl>
                                              <p:pRg st="0" end="0"/>
                                            </p:txEl>
                                          </p:spTgt>
                                        </p:tgtEl>
                                        <p:attrNameLst>
                                          <p:attrName>style.visibility</p:attrName>
                                        </p:attrNameLst>
                                      </p:cBhvr>
                                      <p:to>
                                        <p:strVal val="visible"/>
                                      </p:to>
                                    </p:set>
                                    <p:anim calcmode="lin" valueType="num">
                                      <p:cBhvr>
                                        <p:cTn id="1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56">
                                            <p:txEl>
                                              <p:pRg st="1" end="1"/>
                                            </p:txEl>
                                          </p:spTgt>
                                        </p:tgtEl>
                                        <p:attrNameLst>
                                          <p:attrName>style.visibility</p:attrName>
                                        </p:attrNameLst>
                                      </p:cBhvr>
                                      <p:to>
                                        <p:strVal val="visible"/>
                                      </p:to>
                                    </p:set>
                                    <p:anim calcmode="lin" valueType="num">
                                      <p:cBhvr>
                                        <p:cTn id="1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56">
                                            <p:txEl>
                                              <p:pRg st="2" end="2"/>
                                            </p:txEl>
                                          </p:spTgt>
                                        </p:tgtEl>
                                        <p:attrNameLst>
                                          <p:attrName>style.visibility</p:attrName>
                                        </p:attrNameLst>
                                      </p:cBhvr>
                                      <p:to>
                                        <p:strVal val="visible"/>
                                      </p:to>
                                    </p:set>
                                    <p:anim calcmode="lin" valueType="num">
                                      <p:cBhvr>
                                        <p:cTn id="2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56">
                                            <p:txEl>
                                              <p:pRg st="3" end="3"/>
                                            </p:txEl>
                                          </p:spTgt>
                                        </p:tgtEl>
                                        <p:attrNameLst>
                                          <p:attrName>style.visibility</p:attrName>
                                        </p:attrNameLst>
                                      </p:cBhvr>
                                      <p:to>
                                        <p:strVal val="visible"/>
                                      </p:to>
                                    </p:set>
                                    <p:anim calcmode="lin" valueType="num">
                                      <p:cBhvr>
                                        <p:cTn id="29"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1" fill="hold">
                                  <p:stCondLst>
                                    <p:cond delay="0"/>
                                  </p:stCondLst>
                                  <p:iterate type="el" backwards="0">
                                    <p:tmAbs val="0"/>
                                  </p:iterate>
                                  <p:childTnLst>
                                    <p:set>
                                      <p:cBhvr>
                                        <p:cTn id="34" fill="hold"/>
                                        <p:tgtEl>
                                          <p:spTgt spid="56">
                                            <p:txEl>
                                              <p:pRg st="4" end="4"/>
                                            </p:txEl>
                                          </p:spTgt>
                                        </p:tgtEl>
                                        <p:attrNameLst>
                                          <p:attrName>style.visibility</p:attrName>
                                        </p:attrNameLst>
                                      </p:cBhvr>
                                      <p:to>
                                        <p:strVal val="visible"/>
                                      </p:to>
                                    </p:set>
                                    <p:anim calcmode="lin" valueType="num">
                                      <p:cBhvr>
                                        <p:cTn id="35"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6">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nodeType="afterEffect" presetClass="entr" presetSubtype="4" presetID="2" grpId="1" fill="hold">
                                  <p:stCondLst>
                                    <p:cond delay="0"/>
                                  </p:stCondLst>
                                  <p:iterate type="el" backwards="0">
                                    <p:tmAbs val="0"/>
                                  </p:iterate>
                                  <p:childTnLst>
                                    <p:set>
                                      <p:cBhvr>
                                        <p:cTn id="39" fill="hold"/>
                                        <p:tgtEl>
                                          <p:spTgt spid="56">
                                            <p:txEl>
                                              <p:pRg st="5" end="5"/>
                                            </p:txEl>
                                          </p:spTgt>
                                        </p:tgtEl>
                                        <p:attrNameLst>
                                          <p:attrName>style.visibility</p:attrName>
                                        </p:attrNameLst>
                                      </p:cBhvr>
                                      <p:to>
                                        <p:strVal val="visible"/>
                                      </p:to>
                                    </p:set>
                                    <p:anim calcmode="lin" valueType="num">
                                      <p:cBhvr>
                                        <p:cTn id="40"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4" presetID="2" grpId="1" fill="hold">
                                  <p:stCondLst>
                                    <p:cond delay="0"/>
                                  </p:stCondLst>
                                  <p:iterate type="el" backwards="0">
                                    <p:tmAbs val="0"/>
                                  </p:iterate>
                                  <p:childTnLst>
                                    <p:set>
                                      <p:cBhvr>
                                        <p:cTn id="45" fill="hold"/>
                                        <p:tgtEl>
                                          <p:spTgt spid="56">
                                            <p:txEl>
                                              <p:pRg st="6" end="6"/>
                                            </p:txEl>
                                          </p:spTgt>
                                        </p:tgtEl>
                                        <p:attrNameLst>
                                          <p:attrName>style.visibility</p:attrName>
                                        </p:attrNameLst>
                                      </p:cBhvr>
                                      <p:to>
                                        <p:strVal val="visible"/>
                                      </p:to>
                                    </p:set>
                                    <p:anim calcmode="lin" valueType="num">
                                      <p:cBhvr>
                                        <p:cTn id="46" dur="10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4" presetID="2" grpId="1" fill="hold">
                                  <p:stCondLst>
                                    <p:cond delay="0"/>
                                  </p:stCondLst>
                                  <p:iterate type="el" backwards="0">
                                    <p:tmAbs val="0"/>
                                  </p:iterate>
                                  <p:childTnLst>
                                    <p:set>
                                      <p:cBhvr>
                                        <p:cTn id="51" fill="hold"/>
                                        <p:tgtEl>
                                          <p:spTgt spid="56">
                                            <p:txEl>
                                              <p:pRg st="7" end="7"/>
                                            </p:txEl>
                                          </p:spTgt>
                                        </p:tgtEl>
                                        <p:attrNameLst>
                                          <p:attrName>style.visibility</p:attrName>
                                        </p:attrNameLst>
                                      </p:cBhvr>
                                      <p:to>
                                        <p:strVal val="visible"/>
                                      </p:to>
                                    </p:set>
                                    <p:anim calcmode="lin" valueType="num">
                                      <p:cBhvr>
                                        <p:cTn id="52"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4" presetID="2" grpId="1" fill="hold">
                                  <p:stCondLst>
                                    <p:cond delay="0"/>
                                  </p:stCondLst>
                                  <p:iterate type="el" backwards="0">
                                    <p:tmAbs val="0"/>
                                  </p:iterate>
                                  <p:childTnLst>
                                    <p:set>
                                      <p:cBhvr>
                                        <p:cTn id="57" fill="hold"/>
                                        <p:tgtEl>
                                          <p:spTgt spid="56">
                                            <p:txEl>
                                              <p:pRg st="8" end="8"/>
                                            </p:txEl>
                                          </p:spTgt>
                                        </p:tgtEl>
                                        <p:attrNameLst>
                                          <p:attrName>style.visibility</p:attrName>
                                        </p:attrNameLst>
                                      </p:cBhvr>
                                      <p:to>
                                        <p:strVal val="visible"/>
                                      </p:to>
                                    </p:set>
                                    <p:anim calcmode="lin" valueType="num">
                                      <p:cBhvr>
                                        <p:cTn id="58" dur="10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nvSpPr>
        <p:spPr>
          <a:xfrm>
            <a:off x="2361585" y="2511571"/>
            <a:ext cx="10643215"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spcBef>
                <a:spcPts val="3300"/>
              </a:spcBef>
              <a:tabLst>
                <a:tab pos="114300" algn="l"/>
                <a:tab pos="4953000" algn="l"/>
                <a:tab pos="7493000" algn="l"/>
              </a:tabLst>
              <a:defRPr sz="1800"/>
            </a:pPr>
            <a:r>
              <a:rPr b="1" sz="3200">
                <a:latin typeface="+mj-lt"/>
                <a:ea typeface="+mj-ea"/>
                <a:cs typeface="+mj-cs"/>
                <a:sym typeface="Garamond"/>
              </a:rPr>
              <a:t>A. Righteousness </a:t>
            </a:r>
            <a:r>
              <a:rPr b="1" sz="3200">
                <a:solidFill>
                  <a:srgbClr val="C82506"/>
                </a:solidFill>
                <a:latin typeface="+mj-lt"/>
                <a:ea typeface="+mj-ea"/>
                <a:cs typeface="+mj-cs"/>
                <a:sym typeface="Garamond"/>
              </a:rPr>
              <a:t>R</a:t>
            </a:r>
            <a:r>
              <a:rPr b="1" sz="3200">
                <a:latin typeface="+mj-lt"/>
                <a:ea typeface="+mj-ea"/>
                <a:cs typeface="+mj-cs"/>
                <a:sym typeface="Garamond"/>
              </a:rPr>
              <a:t>evealed</a:t>
            </a:r>
            <a:r>
              <a:rPr b="1" sz="3200">
                <a:latin typeface="+mj-lt"/>
                <a:ea typeface="+mj-ea"/>
                <a:cs typeface="+mj-cs"/>
                <a:sym typeface="Garamond"/>
              </a:rPr>
              <a:t>: 	Gospel 	(Rom  1:1-17) </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B. Righteousness </a:t>
            </a:r>
            <a:r>
              <a:rPr b="1" sz="3200">
                <a:solidFill>
                  <a:srgbClr val="C82506"/>
                </a:solidFill>
                <a:latin typeface="+mj-lt"/>
                <a:ea typeface="+mj-ea"/>
                <a:cs typeface="+mj-cs"/>
                <a:sym typeface="Garamond"/>
              </a:rPr>
              <a:t>O</a:t>
            </a:r>
            <a:r>
              <a:rPr b="1" sz="3200">
                <a:latin typeface="+mj-lt"/>
                <a:ea typeface="+mj-ea"/>
                <a:cs typeface="+mj-cs"/>
                <a:sym typeface="Garamond"/>
              </a:rPr>
              <a:t>bsolete</a:t>
            </a:r>
            <a:r>
              <a:rPr b="1" sz="3200">
                <a:latin typeface="+mj-lt"/>
                <a:ea typeface="+mj-ea"/>
                <a:cs typeface="+mj-cs"/>
                <a:sym typeface="Garamond"/>
              </a:rPr>
              <a:t>: 	Sin 	(Rom 1:18-3:20)</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C. Righteousness </a:t>
            </a:r>
            <a:r>
              <a:rPr b="1" sz="3200">
                <a:solidFill>
                  <a:srgbClr val="C82506"/>
                </a:solidFill>
                <a:latin typeface="+mj-lt"/>
                <a:ea typeface="+mj-ea"/>
                <a:cs typeface="+mj-cs"/>
                <a:sym typeface="Garamond"/>
              </a:rPr>
              <a:t>M</a:t>
            </a:r>
            <a:r>
              <a:rPr b="1" sz="3200">
                <a:latin typeface="+mj-lt"/>
                <a:ea typeface="+mj-ea"/>
                <a:cs typeface="+mj-cs"/>
                <a:sym typeface="Garamond"/>
              </a:rPr>
              <a:t>ade</a:t>
            </a:r>
            <a:r>
              <a:rPr b="1" sz="3200">
                <a:latin typeface="+mj-lt"/>
                <a:ea typeface="+mj-ea"/>
                <a:cs typeface="+mj-cs"/>
                <a:sym typeface="Garamond"/>
              </a:rPr>
              <a:t>:	Justification 	(Rom 3:21-5:21)</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D. Righteousness </a:t>
            </a:r>
            <a:r>
              <a:rPr b="1" sz="3200">
                <a:solidFill>
                  <a:srgbClr val="C82506"/>
                </a:solidFill>
                <a:latin typeface="+mj-lt"/>
                <a:ea typeface="+mj-ea"/>
                <a:cs typeface="+mj-cs"/>
                <a:sym typeface="Garamond"/>
              </a:rPr>
              <a:t>A</a:t>
            </a:r>
            <a:r>
              <a:rPr b="1" sz="3200">
                <a:latin typeface="+mj-lt"/>
                <a:ea typeface="+mj-ea"/>
                <a:cs typeface="+mj-cs"/>
                <a:sym typeface="Garamond"/>
              </a:rPr>
              <a:t>ttained</a:t>
            </a:r>
            <a:r>
              <a:rPr b="1" sz="3200">
                <a:latin typeface="+mj-lt"/>
                <a:ea typeface="+mj-ea"/>
                <a:cs typeface="+mj-cs"/>
                <a:sym typeface="Garamond"/>
              </a:rPr>
              <a:t>: 	Sanctification	(Rom 6-8)</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E. Righteousness </a:t>
            </a:r>
            <a:r>
              <a:rPr b="1" sz="3200">
                <a:latin typeface="+mj-lt"/>
                <a:ea typeface="+mj-ea"/>
                <a:cs typeface="+mj-cs"/>
                <a:sym typeface="Garamond"/>
              </a:rPr>
              <a:t>e</a:t>
            </a:r>
            <a:r>
              <a:rPr b="1" sz="3200">
                <a:solidFill>
                  <a:srgbClr val="C82506"/>
                </a:solidFill>
                <a:latin typeface="+mj-lt"/>
                <a:ea typeface="+mj-ea"/>
                <a:cs typeface="+mj-cs"/>
                <a:sym typeface="Garamond"/>
              </a:rPr>
              <a:t>N</a:t>
            </a:r>
            <a:r>
              <a:rPr b="1" sz="3200">
                <a:latin typeface="+mj-lt"/>
                <a:ea typeface="+mj-ea"/>
                <a:cs typeface="+mj-cs"/>
                <a:sym typeface="Garamond"/>
              </a:rPr>
              <a:t>larged</a:t>
            </a:r>
            <a:r>
              <a:rPr b="1" sz="3200">
                <a:latin typeface="+mj-lt"/>
                <a:ea typeface="+mj-ea"/>
                <a:cs typeface="+mj-cs"/>
                <a:sym typeface="Garamond"/>
              </a:rPr>
              <a:t>: 	Worldwide 	(Rom 9-11)</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F.  Righteousness </a:t>
            </a:r>
            <a:r>
              <a:rPr b="1" sz="3200">
                <a:solidFill>
                  <a:srgbClr val="C82506"/>
                </a:solidFill>
                <a:latin typeface="+mj-lt"/>
                <a:ea typeface="+mj-ea"/>
                <a:cs typeface="+mj-cs"/>
                <a:sym typeface="Garamond"/>
              </a:rPr>
              <a:t>S</a:t>
            </a:r>
            <a:r>
              <a:rPr b="1" sz="3200">
                <a:latin typeface="+mj-lt"/>
                <a:ea typeface="+mj-ea"/>
                <a:cs typeface="+mj-cs"/>
                <a:sym typeface="Garamond"/>
              </a:rPr>
              <a:t>pread</a:t>
            </a:r>
            <a:r>
              <a:rPr b="1" sz="3200">
                <a:latin typeface="+mj-lt"/>
                <a:ea typeface="+mj-ea"/>
                <a:cs typeface="+mj-cs"/>
                <a:sym typeface="Garamond"/>
              </a:rPr>
              <a:t>: 	Service 	(Rom 12-16)</a:t>
            </a:r>
            <a:endParaRPr b="1" sz="3200">
              <a:latin typeface="+mj-lt"/>
              <a:ea typeface="+mj-ea"/>
              <a:cs typeface="+mj-cs"/>
              <a:sym typeface="Garamond"/>
            </a:endParaRPr>
          </a:p>
        </p:txBody>
      </p:sp>
      <p:sp>
        <p:nvSpPr>
          <p:cNvPr id="60" name="Shape 60"/>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
        <p:nvSpPr>
          <p:cNvPr id="61" name="Shape 61"/>
          <p:cNvSpPr/>
          <p:nvPr/>
        </p:nvSpPr>
        <p:spPr>
          <a:xfrm>
            <a:off x="3559800" y="1599706"/>
            <a:ext cx="7841000" cy="596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nSpc>
                <a:spcPct val="1900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b="1" cap="all" spc="272" sz="3400">
                <a:solidFill>
                  <a:srgbClr val="282420"/>
                </a:solidFill>
                <a:latin typeface="Helvetica"/>
                <a:ea typeface="Helvetica"/>
                <a:cs typeface="Helvetica"/>
                <a:sym typeface="Helvetica"/>
              </a:defRPr>
            </a:lvl1pPr>
          </a:lstStyle>
          <a:p>
            <a:pPr lvl="0">
              <a:defRPr b="0" cap="none" spc="0" sz="1800">
                <a:solidFill>
                  <a:srgbClr val="000000"/>
                </a:solidFill>
              </a:defRPr>
            </a:pPr>
            <a:r>
              <a:rPr b="1" cap="all" spc="272" sz="3400">
                <a:solidFill>
                  <a:srgbClr val="282420"/>
                </a:solidFill>
              </a:rPr>
              <a:t>Laying a solid Foundation</a:t>
            </a:r>
          </a:p>
        </p:txBody>
      </p:sp>
      <p:sp>
        <p:nvSpPr>
          <p:cNvPr id="62" name="Shape 62"/>
          <p:cNvSpPr/>
          <p:nvPr/>
        </p:nvSpPr>
        <p:spPr>
          <a:xfrm>
            <a:off x="3708400" y="7914823"/>
            <a:ext cx="6972300" cy="9201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RIGHTEOUSNESS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200"/>
                                  </p:stCondLst>
                                  <p:iterate type="el" backwards="0">
                                    <p:tmAbs val="0"/>
                                  </p:iterate>
                                  <p:childTnLst>
                                    <p:set>
                                      <p:cBhvr>
                                        <p:cTn id="6" fill="hold"/>
                                        <p:tgtEl>
                                          <p:spTgt spid="59">
                                            <p:bg/>
                                          </p:spTgt>
                                        </p:tgtEl>
                                        <p:attrNameLst>
                                          <p:attrName>style.visibility</p:attrName>
                                        </p:attrNameLst>
                                      </p:cBhvr>
                                      <p:to>
                                        <p:strVal val="visible"/>
                                      </p:to>
                                    </p:set>
                                    <p:anim calcmode="lin" valueType="num">
                                      <p:cBhvr>
                                        <p:cTn id="7" dur="1000" fill="hold"/>
                                        <p:tgtEl>
                                          <p:spTgt spid="59">
                                            <p:bg/>
                                          </p:spTgt>
                                        </p:tgtEl>
                                        <p:attrNameLst>
                                          <p:attrName>ppt_x</p:attrName>
                                        </p:attrNameLst>
                                      </p:cBhvr>
                                      <p:tavLst>
                                        <p:tav tm="0">
                                          <p:val>
                                            <p:strVal val="#ppt_x"/>
                                          </p:val>
                                        </p:tav>
                                        <p:tav tm="100000">
                                          <p:val>
                                            <p:strVal val="#ppt_x"/>
                                          </p:val>
                                        </p:tav>
                                      </p:tavLst>
                                    </p:anim>
                                    <p:anim calcmode="lin" valueType="num">
                                      <p:cBhvr>
                                        <p:cTn id="8" dur="1000" fill="hold"/>
                                        <p:tgtEl>
                                          <p:spTgt spid="59">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59">
                                            <p:txEl>
                                              <p:pRg st="0" end="0"/>
                                            </p:txEl>
                                          </p:spTgt>
                                        </p:tgtEl>
                                        <p:attrNameLst>
                                          <p:attrName>style.visibility</p:attrName>
                                        </p:attrNameLst>
                                      </p:cBhvr>
                                      <p:to>
                                        <p:strVal val="visible"/>
                                      </p:to>
                                    </p:set>
                                    <p:anim calcmode="lin" valueType="num">
                                      <p:cBhvr>
                                        <p:cTn id="11"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nodeType="afterEffect" presetClass="entr" presetSubtype="4" presetID="2" grpId="1" fill="hold">
                                  <p:stCondLst>
                                    <p:cond delay="200"/>
                                  </p:stCondLst>
                                  <p:iterate type="el" backwards="0">
                                    <p:tmAbs val="0"/>
                                  </p:iterate>
                                  <p:childTnLst>
                                    <p:set>
                                      <p:cBhvr>
                                        <p:cTn id="15" fill="hold"/>
                                        <p:tgtEl>
                                          <p:spTgt spid="59">
                                            <p:txEl>
                                              <p:pRg st="1" end="1"/>
                                            </p:txEl>
                                          </p:spTgt>
                                        </p:tgtEl>
                                        <p:attrNameLst>
                                          <p:attrName>style.visibility</p:attrName>
                                        </p:attrNameLst>
                                      </p:cBhvr>
                                      <p:to>
                                        <p:strVal val="visible"/>
                                      </p:to>
                                    </p:set>
                                    <p:anim calcmode="lin" valueType="num">
                                      <p:cBhvr>
                                        <p:cTn id="16"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nodeType="afterEffect" presetClass="entr" presetSubtype="4" presetID="2" grpId="1" fill="hold">
                                  <p:stCondLst>
                                    <p:cond delay="200"/>
                                  </p:stCondLst>
                                  <p:iterate type="el" backwards="0">
                                    <p:tmAbs val="0"/>
                                  </p:iterate>
                                  <p:childTnLst>
                                    <p:set>
                                      <p:cBhvr>
                                        <p:cTn id="20" fill="hold"/>
                                        <p:tgtEl>
                                          <p:spTgt spid="59">
                                            <p:txEl>
                                              <p:pRg st="2" end="2"/>
                                            </p:txEl>
                                          </p:spTgt>
                                        </p:tgtEl>
                                        <p:attrNameLst>
                                          <p:attrName>style.visibility</p:attrName>
                                        </p:attrNameLst>
                                      </p:cBhvr>
                                      <p:to>
                                        <p:strVal val="visible"/>
                                      </p:to>
                                    </p:set>
                                    <p:anim calcmode="lin" valueType="num">
                                      <p:cBhvr>
                                        <p:cTn id="21"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9">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400"/>
                            </p:stCondLst>
                            <p:childTnLst>
                              <p:par>
                                <p:cTn id="24" nodeType="afterEffect" presetClass="entr" presetSubtype="4" presetID="2" grpId="1" fill="hold">
                                  <p:stCondLst>
                                    <p:cond delay="200"/>
                                  </p:stCondLst>
                                  <p:iterate type="el" backwards="0">
                                    <p:tmAbs val="0"/>
                                  </p:iterate>
                                  <p:childTnLst>
                                    <p:set>
                                      <p:cBhvr>
                                        <p:cTn id="25" fill="hold"/>
                                        <p:tgtEl>
                                          <p:spTgt spid="59">
                                            <p:txEl>
                                              <p:pRg st="3" end="3"/>
                                            </p:txEl>
                                          </p:spTgt>
                                        </p:tgtEl>
                                        <p:attrNameLst>
                                          <p:attrName>style.visibility</p:attrName>
                                        </p:attrNameLst>
                                      </p:cBhvr>
                                      <p:to>
                                        <p:strVal val="visible"/>
                                      </p:to>
                                    </p:set>
                                    <p:anim calcmode="lin" valueType="num">
                                      <p:cBhvr>
                                        <p:cTn id="2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9">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600"/>
                            </p:stCondLst>
                            <p:childTnLst>
                              <p:par>
                                <p:cTn id="29" nodeType="afterEffect" presetClass="entr" presetSubtype="4" presetID="2" grpId="1" fill="hold">
                                  <p:stCondLst>
                                    <p:cond delay="200"/>
                                  </p:stCondLst>
                                  <p:iterate type="el" backwards="0">
                                    <p:tmAbs val="0"/>
                                  </p:iterate>
                                  <p:childTnLst>
                                    <p:set>
                                      <p:cBhvr>
                                        <p:cTn id="30" fill="hold"/>
                                        <p:tgtEl>
                                          <p:spTgt spid="59">
                                            <p:txEl>
                                              <p:pRg st="4" end="4"/>
                                            </p:txEl>
                                          </p:spTgt>
                                        </p:tgtEl>
                                        <p:attrNameLst>
                                          <p:attrName>style.visibility</p:attrName>
                                        </p:attrNameLst>
                                      </p:cBhvr>
                                      <p:to>
                                        <p:strVal val="visible"/>
                                      </p:to>
                                    </p:set>
                                    <p:anim calcmode="lin" valueType="num">
                                      <p:cBhvr>
                                        <p:cTn id="31" dur="100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9">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800"/>
                            </p:stCondLst>
                            <p:childTnLst>
                              <p:par>
                                <p:cTn id="34" nodeType="afterEffect" presetClass="entr" presetSubtype="4" presetID="2" grpId="1" fill="hold">
                                  <p:stCondLst>
                                    <p:cond delay="200"/>
                                  </p:stCondLst>
                                  <p:iterate type="el" backwards="0">
                                    <p:tmAbs val="0"/>
                                  </p:iterate>
                                  <p:childTnLst>
                                    <p:set>
                                      <p:cBhvr>
                                        <p:cTn id="35" fill="hold"/>
                                        <p:tgtEl>
                                          <p:spTgt spid="59">
                                            <p:txEl>
                                              <p:pRg st="5" end="5"/>
                                            </p:txEl>
                                          </p:spTgt>
                                        </p:tgtEl>
                                        <p:attrNameLst>
                                          <p:attrName>style.visibility</p:attrName>
                                        </p:attrNameLst>
                                      </p:cBhvr>
                                      <p:to>
                                        <p:strVal val="visible"/>
                                      </p:to>
                                    </p:set>
                                    <p:anim calcmode="lin" valueType="num">
                                      <p:cBhvr>
                                        <p:cTn id="36" dur="1000" fill="hold"/>
                                        <p:tgtEl>
                                          <p:spTgt spid="5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nodeType="afterEffect" presetClass="entr" presetSubtype="4" presetID="2" grpId="1" fill="hold">
                                  <p:stCondLst>
                                    <p:cond delay="200"/>
                                  </p:stCondLst>
                                  <p:iterate type="el" backwards="0">
                                    <p:tmAbs val="0"/>
                                  </p:iterate>
                                  <p:childTnLst>
                                    <p:set>
                                      <p:cBhvr>
                                        <p:cTn id="40" fill="hold"/>
                                        <p:tgtEl>
                                          <p:spTgt spid="59">
                                            <p:txEl>
                                              <p:pRg st="6" end="6"/>
                                            </p:txEl>
                                          </p:spTgt>
                                        </p:tgtEl>
                                        <p:attrNameLst>
                                          <p:attrName>style.visibility</p:attrName>
                                        </p:attrNameLst>
                                      </p:cBhvr>
                                      <p:to>
                                        <p:strVal val="visible"/>
                                      </p:to>
                                    </p:set>
                                    <p:anim calcmode="lin" valueType="num">
                                      <p:cBhvr>
                                        <p:cTn id="41" dur="100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9">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8200"/>
                            </p:stCondLst>
                            <p:childTnLst>
                              <p:par>
                                <p:cTn id="44" nodeType="afterEffect" presetClass="entr" presetSubtype="8" presetID="22" grpId="2" fill="hold">
                                  <p:stCondLst>
                                    <p:cond delay="0"/>
                                  </p:stCondLst>
                                  <p:iterate type="el" backwards="0">
                                    <p:tmAbs val="0"/>
                                  </p:iterate>
                                  <p:childTnLst>
                                    <p:set>
                                      <p:cBhvr>
                                        <p:cTn id="45" fill="hold"/>
                                        <p:tgtEl>
                                          <p:spTgt spid="62"/>
                                        </p:tgtEl>
                                        <p:attrNameLst>
                                          <p:attrName>style.visibility</p:attrName>
                                        </p:attrNameLst>
                                      </p:cBhvr>
                                      <p:to>
                                        <p:strVal val="visible"/>
                                      </p:to>
                                    </p:set>
                                    <p:animEffect filter="wipe(left)" transition="in">
                                      <p:cBhvr>
                                        <p:cTn id="46" dur="25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 grpId="1"/>
      <p:bldP build="whole" bldLvl="1" animBg="1" rev="0" advAuto="0" spid="6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pic>
        <p:nvPicPr>
          <p:cNvPr id="65" name="Romans00_Chart.png"/>
          <p:cNvPicPr/>
          <p:nvPr/>
        </p:nvPicPr>
        <p:blipFill>
          <a:blip r:embed="rId2">
            <a:extLst/>
          </a:blip>
          <a:stretch>
            <a:fillRect/>
          </a:stretch>
        </p:blipFill>
        <p:spPr>
          <a:xfrm>
            <a:off x="1466123" y="2609029"/>
            <a:ext cx="11538659" cy="5712258"/>
          </a:xfrm>
          <a:prstGeom prst="rect">
            <a:avLst/>
          </a:prstGeom>
          <a:ln w="12700">
            <a:miter lim="400000"/>
          </a:ln>
        </p:spPr>
      </p:pic>
      <p:sp>
        <p:nvSpPr>
          <p:cNvPr id="66" name="Shape 66"/>
          <p:cNvSpPr/>
          <p:nvPr/>
        </p:nvSpPr>
        <p:spPr>
          <a:xfrm>
            <a:off x="3019052" y="1416303"/>
            <a:ext cx="8432801" cy="622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cap="all" sz="34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3400">
                <a:solidFill>
                  <a:srgbClr val="5C554F"/>
                </a:solidFill>
              </a:rPr>
              <a:t>A graphical Outline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lt" backwards="0">
                                    <p:tmAbs val="0"/>
                                  </p:iterate>
                                  <p:childTnLst>
                                    <p:set>
                                      <p:cBhvr>
                                        <p:cTn id="6" fill="hold"/>
                                        <p:tgtEl>
                                          <p:spTgt spid="65"/>
                                        </p:tgtEl>
                                        <p:attrNameLst>
                                          <p:attrName>style.visibility</p:attrName>
                                        </p:attrNameLst>
                                      </p:cBhvr>
                                      <p:to>
                                        <p:strVal val="visible"/>
                                      </p:to>
                                    </p:set>
                                    <p:anim calcmode="lin" valueType="num">
                                      <p:cBhvr>
                                        <p:cTn id="7" dur="3500" fill="hold"/>
                                        <p:tgtEl>
                                          <p:spTgt spid="65"/>
                                        </p:tgtEl>
                                        <p:attrNameLst>
                                          <p:attrName>ppt_w</p:attrName>
                                        </p:attrNameLst>
                                      </p:cBhvr>
                                      <p:tavLst>
                                        <p:tav tm="0">
                                          <p:val>
                                            <p:strVal val="4*#ppt_w"/>
                                          </p:val>
                                        </p:tav>
                                        <p:tav tm="100000">
                                          <p:val>
                                            <p:strVal val="#ppt_w"/>
                                          </p:val>
                                        </p:tav>
                                      </p:tavLst>
                                    </p:anim>
                                    <p:anim calcmode="lin" valueType="num">
                                      <p:cBhvr>
                                        <p:cTn id="8" dur="3500" fill="hold"/>
                                        <p:tgtEl>
                                          <p:spTgt spid="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69" name="Shape 69"/>
          <p:cNvSpPr/>
          <p:nvPr/>
        </p:nvSpPr>
        <p:spPr>
          <a:xfrm>
            <a:off x="1351687" y="1317771"/>
            <a:ext cx="1168859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600"/>
              <a:t>The powerful gospel message and its implications for our lives is presented in Romans 1:1-7.</a:t>
            </a:r>
          </a:p>
        </p:txBody>
      </p:sp>
      <p:sp>
        <p:nvSpPr>
          <p:cNvPr id="70" name="Shape 70"/>
          <p:cNvSpPr/>
          <p:nvPr/>
        </p:nvSpPr>
        <p:spPr>
          <a:xfrm>
            <a:off x="2103451" y="3174999"/>
            <a:ext cx="7732751" cy="340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4500"/>
              </a:spcBef>
              <a:buSzPct val="100000"/>
              <a:buChar char="•"/>
              <a:tabLst>
                <a:tab pos="114300" algn="l"/>
              </a:tabLst>
              <a:defRPr sz="1800"/>
            </a:pPr>
            <a:r>
              <a:rPr b="1" sz="3800">
                <a:latin typeface="+mj-lt"/>
                <a:ea typeface="+mj-ea"/>
                <a:cs typeface="+mj-cs"/>
                <a:sym typeface="Garamond"/>
              </a:rPr>
              <a:t>Romans 1:1-7 answers the question, “What is the Gospel?”</a:t>
            </a:r>
            <a:endParaRPr b="1" sz="3800">
              <a:latin typeface="+mj-lt"/>
              <a:ea typeface="+mj-ea"/>
              <a:cs typeface="+mj-cs"/>
              <a:sym typeface="Garamond"/>
            </a:endParaRPr>
          </a:p>
          <a:p>
            <a:pPr lvl="0" marL="228600" indent="-228600" algn="l" defTabSz="457200">
              <a:spcBef>
                <a:spcPts val="4500"/>
              </a:spcBef>
              <a:buSzPct val="100000"/>
              <a:buChar char="•"/>
              <a:tabLst>
                <a:tab pos="114300" algn="l"/>
              </a:tabLst>
              <a:defRPr sz="1800"/>
            </a:pPr>
            <a:r>
              <a:rPr b="1" sz="3800">
                <a:latin typeface="+mj-lt"/>
                <a:ea typeface="+mj-ea"/>
                <a:cs typeface="+mj-cs"/>
                <a:sym typeface="Garamond"/>
              </a:rPr>
              <a:t>God’s righteousness is shown through the glorious Gospel of Jesus Christ. (1:1,9,15,16)</a:t>
            </a:r>
          </a:p>
        </p:txBody>
      </p:sp>
      <p:sp>
        <p:nvSpPr>
          <p:cNvPr id="71" name="Shape 71"/>
          <p:cNvSpPr/>
          <p:nvPr/>
        </p:nvSpPr>
        <p:spPr>
          <a:xfrm>
            <a:off x="1466118" y="289071"/>
            <a:ext cx="3572251" cy="526246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R</a:t>
            </a:r>
          </a:p>
        </p:txBody>
      </p:sp>
      <p:grpSp>
        <p:nvGrpSpPr>
          <p:cNvPr id="77" name="Group 77"/>
          <p:cNvGrpSpPr/>
          <p:nvPr/>
        </p:nvGrpSpPr>
        <p:grpSpPr>
          <a:xfrm>
            <a:off x="10663401" y="2818948"/>
            <a:ext cx="1790701" cy="4940301"/>
            <a:chOff x="0" y="0"/>
            <a:chExt cx="1790700" cy="4940300"/>
          </a:xfrm>
        </p:grpSpPr>
        <p:sp>
          <p:nvSpPr>
            <p:cNvPr id="72" name="Shape 72"/>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73" name="droppedImage.pdf"/>
            <p:cNvPicPr/>
            <p:nvPr/>
          </p:nvPicPr>
          <p:blipFill>
            <a:blip r:embed="rId2">
              <a:extLst/>
            </a:blip>
            <a:stretch>
              <a:fillRect/>
            </a:stretch>
          </p:blipFill>
          <p:spPr>
            <a:xfrm>
              <a:off x="542821" y="781050"/>
              <a:ext cx="622301" cy="6223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74" name="Shape 74"/>
            <p:cNvSpPr/>
            <p:nvPr/>
          </p:nvSpPr>
          <p:spPr>
            <a:xfrm>
              <a:off x="542821" y="2004567"/>
              <a:ext cx="686036"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R</a:t>
              </a:r>
            </a:p>
          </p:txBody>
        </p:sp>
        <p:sp>
          <p:nvSpPr>
            <p:cNvPr id="75" name="Shape 75"/>
            <p:cNvSpPr/>
            <p:nvPr/>
          </p:nvSpPr>
          <p:spPr>
            <a:xfrm>
              <a:off x="228600" y="361979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Cross</a:t>
              </a:r>
            </a:p>
          </p:txBody>
        </p:sp>
        <p:sp>
          <p:nvSpPr>
            <p:cNvPr id="76" name="Shape 76"/>
            <p:cNvSpPr/>
            <p:nvPr/>
          </p:nvSpPr>
          <p:spPr>
            <a:xfrm>
              <a:off x="448993" y="3054603"/>
              <a:ext cx="89271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l">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1:1-17</a:t>
              </a:r>
            </a:p>
          </p:txBody>
        </p:sp>
      </p:grpSp>
      <p:sp>
        <p:nvSpPr>
          <p:cNvPr id="78" name="Shape 78"/>
          <p:cNvSpPr/>
          <p:nvPr/>
        </p:nvSpPr>
        <p:spPr>
          <a:xfrm>
            <a:off x="3352800" y="7133843"/>
            <a:ext cx="6972300" cy="19869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REVEALED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lt" backwards="0">
                                    <p:tmAbs val="100"/>
                                  </p:iterate>
                                  <p:childTnLst>
                                    <p:set>
                                      <p:cBhvr>
                                        <p:cTn id="6" fill="hold"/>
                                        <p:tgtEl>
                                          <p:spTgt spid="70">
                                            <p:bg/>
                                          </p:spTgt>
                                        </p:tgtEl>
                                        <p:attrNameLst>
                                          <p:attrName>style.visibility</p:attrName>
                                        </p:attrNameLst>
                                      </p:cBhvr>
                                      <p:to>
                                        <p:strVal val="visible"/>
                                      </p:to>
                                    </p:set>
                                    <p:anim calcmode="lin" valueType="num">
                                      <p:cBhvr>
                                        <p:cTn id="7" dur="1000" fill="hold"/>
                                        <p:tgtEl>
                                          <p:spTgt spid="70">
                                            <p:bg/>
                                          </p:spTgt>
                                        </p:tgtEl>
                                        <p:attrNameLst>
                                          <p:attrName>ppt_x</p:attrName>
                                        </p:attrNameLst>
                                      </p:cBhvr>
                                      <p:tavLst>
                                        <p:tav tm="0">
                                          <p:val>
                                            <p:strVal val="0-#ppt_w/2"/>
                                          </p:val>
                                        </p:tav>
                                        <p:tav tm="100000">
                                          <p:val>
                                            <p:strVal val="#ppt_x"/>
                                          </p:val>
                                        </p:tav>
                                      </p:tavLst>
                                    </p:anim>
                                    <p:anim calcmode="lin" valueType="num">
                                      <p:cBhvr>
                                        <p:cTn id="8" dur="1000" fill="hold"/>
                                        <p:tgtEl>
                                          <p:spTgt spid="70">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lt" backwards="0">
                                    <p:tmAbs val="100"/>
                                  </p:iterate>
                                  <p:childTnLst>
                                    <p:set>
                                      <p:cBhvr>
                                        <p:cTn id="10" fill="hold"/>
                                        <p:tgtEl>
                                          <p:spTgt spid="70">
                                            <p:txEl>
                                              <p:pRg st="0" end="0"/>
                                            </p:txEl>
                                          </p:spTgt>
                                        </p:tgtEl>
                                        <p:attrNameLst>
                                          <p:attrName>style.visibility</p:attrName>
                                        </p:attrNameLst>
                                      </p:cBhvr>
                                      <p:to>
                                        <p:strVal val="visible"/>
                                      </p:to>
                                    </p:set>
                                    <p:anim calcmode="lin" valueType="num">
                                      <p:cBhvr>
                                        <p:cTn id="11" dur="1000" fill="hold"/>
                                        <p:tgtEl>
                                          <p:spTgt spid="7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lt" backwards="0">
                                    <p:tmAbs val="100"/>
                                  </p:iterate>
                                  <p:childTnLst>
                                    <p:set>
                                      <p:cBhvr>
                                        <p:cTn id="16" fill="hold"/>
                                        <p:tgtEl>
                                          <p:spTgt spid="70">
                                            <p:txEl>
                                              <p:pRg st="1" end="1"/>
                                            </p:txEl>
                                          </p:spTgt>
                                        </p:tgtEl>
                                        <p:attrNameLst>
                                          <p:attrName>style.visibility</p:attrName>
                                        </p:attrNameLst>
                                      </p:cBhvr>
                                      <p:to>
                                        <p:strVal val="visible"/>
                                      </p:to>
                                    </p:set>
                                    <p:anim calcmode="lin" valueType="num">
                                      <p:cBhvr>
                                        <p:cTn id="17" dur="1000" fill="hold"/>
                                        <p:tgtEl>
                                          <p:spTgt spid="7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7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nodeType="afterEffect" presetClass="entr" presetSubtype="10" presetID="19" grpId="2" fill="hold">
                                  <p:stCondLst>
                                    <p:cond delay="0"/>
                                  </p:stCondLst>
                                  <p:iterate type="lt" backwards="0">
                                    <p:tmAbs val="0"/>
                                  </p:iterate>
                                  <p:childTnLst>
                                    <p:set>
                                      <p:cBhvr>
                                        <p:cTn id="21" fill="hold"/>
                                        <p:tgtEl>
                                          <p:spTgt spid="71"/>
                                        </p:tgtEl>
                                        <p:attrNameLst>
                                          <p:attrName>style.visibility</p:attrName>
                                        </p:attrNameLst>
                                      </p:cBhvr>
                                      <p:to>
                                        <p:strVal val="visible"/>
                                      </p:to>
                                    </p:set>
                                    <p:anim calcmode="lin" valueType="num">
                                      <p:cBhvr>
                                        <p:cTn id="22" dur="1000" fill="hold"/>
                                        <p:tgtEl>
                                          <p:spTgt spid="71"/>
                                        </p:tgtEl>
                                        <p:attrNameLst>
                                          <p:attrName>ppt_w</p:attrName>
                                        </p:attrNameLst>
                                      </p:cBhvr>
                                      <p:tavLst>
                                        <p:tav tm="0" fmla="#ppt_w*sin(2.5*pi*$)">
                                          <p:val>
                                            <p:fltVal val="0"/>
                                          </p:val>
                                        </p:tav>
                                        <p:tav tm="100000">
                                          <p:val>
                                            <p:fltVal val="1"/>
                                          </p:val>
                                        </p:tav>
                                      </p:tavLst>
                                    </p:anim>
                                    <p:anim calcmode="lin" valueType="num">
                                      <p:cBhvr>
                                        <p:cTn id="23" dur="1000" fill="hold"/>
                                        <p:tgtEl>
                                          <p:spTgt spid="7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nodeType="afterEffect" presetClass="entr" presetSubtype="8" presetID="1" grpId="3" fill="hold">
                                  <p:stCondLst>
                                    <p:cond delay="0"/>
                                  </p:stCondLst>
                                  <p:iterate type="el" backwards="0">
                                    <p:tmAbs val="0"/>
                                  </p:iterate>
                                  <p:childTnLst>
                                    <p:set>
                                      <p:cBhvr>
                                        <p:cTn id="26" fill="hold"/>
                                        <p:tgtEl>
                                          <p:spTgt spid="78"/>
                                        </p:tgtEl>
                                        <p:attrNameLst>
                                          <p:attrName>style.visibility</p:attrName>
                                        </p:attrNameLst>
                                      </p:cBhvr>
                                      <p:to>
                                        <p:strVal val="visible"/>
                                      </p:to>
                                    </p:set>
                                    <p:animEffect filter="(null)(right)" transition="in">
                                      <p:cBhvr>
                                        <p:cTn id="27"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2"/>
      <p:bldP build="p" bldLvl="5" animBg="1" rev="0" advAuto="0" spid="70" grpId="1"/>
      <p:bldP build="whole" bldLvl="1" animBg="1" rev="0" advAuto="0" spid="78"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81" name="Shape 81"/>
          <p:cNvSpPr/>
          <p:nvPr/>
        </p:nvSpPr>
        <p:spPr>
          <a:xfrm>
            <a:off x="2363454" y="3996253"/>
            <a:ext cx="9833903" cy="318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5700"/>
              </a:spcBef>
              <a:buSzPct val="100000"/>
              <a:buChar char="•"/>
              <a:tabLst>
                <a:tab pos="114300" algn="l"/>
              </a:tabLst>
              <a:defRPr sz="1800"/>
            </a:pPr>
            <a:r>
              <a:rPr sz="3800">
                <a:latin typeface="+mj-lt"/>
                <a:ea typeface="+mj-ea"/>
                <a:cs typeface="+mj-cs"/>
                <a:sym typeface="Garamond"/>
              </a:rPr>
              <a:t>Paul the slave of Christ Jesus </a:t>
            </a:r>
            <a:endParaRPr sz="3800">
              <a:latin typeface="+mj-lt"/>
              <a:ea typeface="+mj-ea"/>
              <a:cs typeface="+mj-cs"/>
              <a:sym typeface="Garamond"/>
            </a:endParaRPr>
          </a:p>
          <a:p>
            <a:pPr lvl="0" marL="228600" indent="-228600" algn="l" defTabSz="457200">
              <a:spcBef>
                <a:spcPts val="5700"/>
              </a:spcBef>
              <a:buSzPct val="100000"/>
              <a:buChar char="•"/>
              <a:tabLst>
                <a:tab pos="114300" algn="l"/>
              </a:tabLst>
              <a:defRPr sz="1800"/>
            </a:pPr>
            <a:r>
              <a:rPr sz="3800">
                <a:latin typeface="+mj-lt"/>
                <a:ea typeface="+mj-ea"/>
                <a:cs typeface="+mj-cs"/>
                <a:sym typeface="Garamond"/>
              </a:rPr>
              <a:t>Called as an apostle </a:t>
            </a:r>
            <a:endParaRPr sz="3800">
              <a:latin typeface="+mj-lt"/>
              <a:ea typeface="+mj-ea"/>
              <a:cs typeface="+mj-cs"/>
              <a:sym typeface="Garamond"/>
            </a:endParaRPr>
          </a:p>
          <a:p>
            <a:pPr lvl="0" marL="228600" indent="-228600" algn="l" defTabSz="457200">
              <a:spcBef>
                <a:spcPts val="5700"/>
              </a:spcBef>
              <a:buSzPct val="100000"/>
              <a:buChar char="•"/>
              <a:tabLst>
                <a:tab pos="114300" algn="l"/>
              </a:tabLst>
              <a:defRPr sz="1800"/>
            </a:pPr>
            <a:r>
              <a:rPr sz="3800">
                <a:latin typeface="+mj-lt"/>
                <a:ea typeface="+mj-ea"/>
                <a:cs typeface="+mj-cs"/>
                <a:sym typeface="Garamond"/>
              </a:rPr>
              <a:t>Purposed: “Set apart for the gospel of God.”</a:t>
            </a:r>
          </a:p>
        </p:txBody>
      </p:sp>
      <p:sp>
        <p:nvSpPr>
          <p:cNvPr id="82" name="Shape 82"/>
          <p:cNvSpPr/>
          <p:nvPr/>
        </p:nvSpPr>
        <p:spPr>
          <a:xfrm>
            <a:off x="1782232" y="1310132"/>
            <a:ext cx="83204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lvl="0">
              <a:defRPr b="0" sz="1800"/>
            </a:pPr>
            <a:r>
              <a:rPr b="1" sz="3600"/>
              <a:t>1.  The Proclaimer of the Gospel (1:1) </a:t>
            </a:r>
          </a:p>
        </p:txBody>
      </p:sp>
      <p:sp>
        <p:nvSpPr>
          <p:cNvPr id="83" name="Shape 83"/>
          <p:cNvSpPr/>
          <p:nvPr/>
        </p:nvSpPr>
        <p:spPr>
          <a:xfrm>
            <a:off x="1934632" y="2257571"/>
            <a:ext cx="10389726" cy="10668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aseline="31999" sz="3200"/>
              <a:t>1</a:t>
            </a:r>
            <a:r>
              <a:rPr sz="3200"/>
              <a:t>Paul, a bond-servant of Christ Jesus, called as an apostle, set apart for the gospel of God.</a:t>
            </a:r>
          </a:p>
        </p:txBody>
      </p:sp>
      <p:pic>
        <p:nvPicPr>
          <p:cNvPr id="84" name="Picture 2.png"/>
          <p:cNvPicPr/>
          <p:nvPr/>
        </p:nvPicPr>
        <p:blipFill>
          <a:blip r:embed="rId2">
            <a:extLst/>
          </a:blip>
          <a:stretch>
            <a:fillRect/>
          </a:stretch>
        </p:blipFill>
        <p:spPr>
          <a:xfrm>
            <a:off x="9106027" y="3819326"/>
            <a:ext cx="3548926" cy="252160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anim calcmode="lin" valueType="num">
                                      <p:cBhvr>
                                        <p:cTn id="7" dur="1000" fill="hold"/>
                                        <p:tgtEl>
                                          <p:spTgt spid="81">
                                            <p:bg/>
                                          </p:spTgt>
                                        </p:tgtEl>
                                        <p:attrNameLst>
                                          <p:attrName>ppt_x</p:attrName>
                                        </p:attrNameLst>
                                      </p:cBhvr>
                                      <p:tavLst>
                                        <p:tav tm="0">
                                          <p:val>
                                            <p:strVal val="0-#ppt_w/2"/>
                                          </p:val>
                                        </p:tav>
                                        <p:tav tm="100000">
                                          <p:val>
                                            <p:strVal val="#ppt_x"/>
                                          </p:val>
                                        </p:tav>
                                      </p:tavLst>
                                    </p:anim>
                                    <p:anim calcmode="lin" valueType="num">
                                      <p:cBhvr>
                                        <p:cTn id="8" dur="1000" fill="hold"/>
                                        <p:tgtEl>
                                          <p:spTgt spid="81">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81">
                                            <p:txEl>
                                              <p:pRg st="0" end="0"/>
                                            </p:txEl>
                                          </p:spTgt>
                                        </p:tgtEl>
                                        <p:attrNameLst>
                                          <p:attrName>style.visibility</p:attrName>
                                        </p:attrNameLst>
                                      </p:cBhvr>
                                      <p:to>
                                        <p:strVal val="visible"/>
                                      </p:to>
                                    </p:set>
                                    <p:anim calcmode="lin" valueType="num">
                                      <p:cBhvr>
                                        <p:cTn id="11" dur="1000" fill="hold"/>
                                        <p:tgtEl>
                                          <p:spTgt spid="8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81">
                                            <p:txEl>
                                              <p:pRg st="1" end="1"/>
                                            </p:txEl>
                                          </p:spTgt>
                                        </p:tgtEl>
                                        <p:attrNameLst>
                                          <p:attrName>style.visibility</p:attrName>
                                        </p:attrNameLst>
                                      </p:cBhvr>
                                      <p:to>
                                        <p:strVal val="visible"/>
                                      </p:to>
                                    </p:set>
                                    <p:anim calcmode="lin" valueType="num">
                                      <p:cBhvr>
                                        <p:cTn id="17" dur="1000" fill="hold"/>
                                        <p:tgtEl>
                                          <p:spTgt spid="81">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el" backwards="0">
                                    <p:tmAbs val="0"/>
                                  </p:iterate>
                                  <p:childTnLst>
                                    <p:set>
                                      <p:cBhvr>
                                        <p:cTn id="22" fill="hold"/>
                                        <p:tgtEl>
                                          <p:spTgt spid="81">
                                            <p:txEl>
                                              <p:pRg st="2" end="2"/>
                                            </p:txEl>
                                          </p:spTgt>
                                        </p:tgtEl>
                                        <p:attrNameLst>
                                          <p:attrName>style.visibility</p:attrName>
                                        </p:attrNameLst>
                                      </p:cBhvr>
                                      <p:to>
                                        <p:strVal val="visible"/>
                                      </p:to>
                                    </p:set>
                                    <p:anim calcmode="lin" valueType="num">
                                      <p:cBhvr>
                                        <p:cTn id="23" dur="1000" fill="hold"/>
                                        <p:tgtEl>
                                          <p:spTgt spid="81">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81">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nodeType="afterEffect" presetClass="entr" presetSubtype="8" presetID="17" grpId="2" fill="hold">
                                  <p:stCondLst>
                                    <p:cond delay="200"/>
                                  </p:stCondLst>
                                  <p:iterate type="el" backwards="0">
                                    <p:tmAbs val="0"/>
                                  </p:iterate>
                                  <p:childTnLst>
                                    <p:set>
                                      <p:cBhvr>
                                        <p:cTn id="27" fill="hold"/>
                                        <p:tgtEl>
                                          <p:spTgt spid="84"/>
                                        </p:tgtEl>
                                        <p:attrNameLst>
                                          <p:attrName>style.visibility</p:attrName>
                                        </p:attrNameLst>
                                      </p:cBhvr>
                                      <p:to>
                                        <p:strVal val="visible"/>
                                      </p:to>
                                    </p:set>
                                    <p:anim calcmode="lin" valueType="num">
                                      <p:cBhvr>
                                        <p:cTn id="28" dur="2750" fill="hold"/>
                                        <p:tgtEl>
                                          <p:spTgt spid="84"/>
                                        </p:tgtEl>
                                        <p:attrNameLst>
                                          <p:attrName>ppt_x</p:attrName>
                                        </p:attrNameLst>
                                      </p:cBhvr>
                                      <p:tavLst>
                                        <p:tav tm="0">
                                          <p:val>
                                            <p:strVal val="#ppt_x-#ppt_w/2"/>
                                          </p:val>
                                        </p:tav>
                                        <p:tav tm="100000">
                                          <p:val>
                                            <p:strVal val="#ppt_x"/>
                                          </p:val>
                                        </p:tav>
                                      </p:tavLst>
                                    </p:anim>
                                    <p:anim calcmode="lin" valueType="num">
                                      <p:cBhvr>
                                        <p:cTn id="29" dur="2750" fill="hold"/>
                                        <p:tgtEl>
                                          <p:spTgt spid="84"/>
                                        </p:tgtEl>
                                        <p:attrNameLst>
                                          <p:attrName>ppt_y</p:attrName>
                                        </p:attrNameLst>
                                      </p:cBhvr>
                                      <p:tavLst>
                                        <p:tav tm="0">
                                          <p:val>
                                            <p:strVal val="#ppt_y"/>
                                          </p:val>
                                        </p:tav>
                                        <p:tav tm="100000">
                                          <p:val>
                                            <p:strVal val="#ppt_y"/>
                                          </p:val>
                                        </p:tav>
                                      </p:tavLst>
                                    </p:anim>
                                    <p:anim calcmode="lin" valueType="num">
                                      <p:cBhvr>
                                        <p:cTn id="30" dur="2750" fill="hold"/>
                                        <p:tgtEl>
                                          <p:spTgt spid="84"/>
                                        </p:tgtEl>
                                        <p:attrNameLst>
                                          <p:attrName>ppt_w</p:attrName>
                                        </p:attrNameLst>
                                      </p:cBhvr>
                                      <p:tavLst>
                                        <p:tav tm="0">
                                          <p:val>
                                            <p:fltVal val="0"/>
                                          </p:val>
                                        </p:tav>
                                        <p:tav tm="100000">
                                          <p:val>
                                            <p:strVal val="#ppt_w"/>
                                          </p:val>
                                        </p:tav>
                                      </p:tavLst>
                                    </p:anim>
                                    <p:anim calcmode="lin" valueType="num">
                                      <p:cBhvr>
                                        <p:cTn id="31" dur="2750" fill="hold"/>
                                        <p:tgtEl>
                                          <p:spTgt spid="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1" grpId="1"/>
      <p:bldP build="whole" bldLvl="1" animBg="1" rev="0" advAuto="0" spid="84"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