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3004800" cy="9753600"/>
  <p:notesSz cx="6858000" cy="9144000"/>
  <p:defaultTextStyle>
    <a:lvl1pPr defTabSz="584200">
      <a:defRPr sz="4900">
        <a:latin typeface="+mn-lt"/>
        <a:ea typeface="+mn-ea"/>
        <a:cs typeface="+mn-cs"/>
        <a:sym typeface="Helvetica Light"/>
      </a:defRPr>
    </a:lvl1pPr>
    <a:lvl2pPr indent="228600" defTabSz="584200">
      <a:defRPr sz="4900">
        <a:latin typeface="+mn-lt"/>
        <a:ea typeface="+mn-ea"/>
        <a:cs typeface="+mn-cs"/>
        <a:sym typeface="Helvetica Light"/>
      </a:defRPr>
    </a:lvl2pPr>
    <a:lvl3pPr indent="457200" defTabSz="584200">
      <a:defRPr sz="4900">
        <a:latin typeface="+mn-lt"/>
        <a:ea typeface="+mn-ea"/>
        <a:cs typeface="+mn-cs"/>
        <a:sym typeface="Helvetica Light"/>
      </a:defRPr>
    </a:lvl3pPr>
    <a:lvl4pPr indent="685800" defTabSz="584200">
      <a:defRPr sz="4900">
        <a:latin typeface="+mn-lt"/>
        <a:ea typeface="+mn-ea"/>
        <a:cs typeface="+mn-cs"/>
        <a:sym typeface="Helvetica Light"/>
      </a:defRPr>
    </a:lvl4pPr>
    <a:lvl5pPr indent="914400" defTabSz="584200">
      <a:defRPr sz="4900">
        <a:latin typeface="+mn-lt"/>
        <a:ea typeface="+mn-ea"/>
        <a:cs typeface="+mn-cs"/>
        <a:sym typeface="Helvetica Light"/>
      </a:defRPr>
    </a:lvl5pPr>
    <a:lvl6pPr indent="1143000" defTabSz="584200">
      <a:defRPr sz="4900">
        <a:latin typeface="+mn-lt"/>
        <a:ea typeface="+mn-ea"/>
        <a:cs typeface="+mn-cs"/>
        <a:sym typeface="Helvetica Light"/>
      </a:defRPr>
    </a:lvl6pPr>
    <a:lvl7pPr indent="1371600" defTabSz="584200">
      <a:defRPr sz="4900">
        <a:latin typeface="+mn-lt"/>
        <a:ea typeface="+mn-ea"/>
        <a:cs typeface="+mn-cs"/>
        <a:sym typeface="Helvetica Light"/>
      </a:defRPr>
    </a:lvl7pPr>
    <a:lvl8pPr indent="1600200" defTabSz="584200">
      <a:defRPr sz="4900">
        <a:latin typeface="+mn-lt"/>
        <a:ea typeface="+mn-ea"/>
        <a:cs typeface="+mn-cs"/>
        <a:sym typeface="Helvetica Light"/>
      </a:defRPr>
    </a:lvl8pPr>
    <a:lvl9pPr indent="1828800" defTabSz="584200">
      <a:defRPr sz="49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p:nvPr>
            <p:ph type="sldImg"/>
          </p:nvPr>
        </p:nvSpPr>
        <p:spPr>
          <a:xfrm>
            <a:off x="1143000" y="685800"/>
            <a:ext cx="4572000" cy="3429000"/>
          </a:xfrm>
          <a:prstGeom prst="rect">
            <a:avLst/>
          </a:prstGeom>
        </p:spPr>
        <p:txBody>
          <a:bodyPr/>
          <a:lstStyle/>
          <a:p>
            <a:pPr lvl="0"/>
          </a:p>
        </p:txBody>
      </p:sp>
      <p:sp>
        <p:nvSpPr>
          <p:cNvPr id="15" name="Shape 15"/>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Book"/>
        <a:ea typeface="Avenir Book"/>
        <a:cs typeface="Avenir Book"/>
        <a:sym typeface="Avenir Book"/>
      </a:defRPr>
    </a:lvl1pPr>
    <a:lvl2pPr indent="228600" defTabSz="457200">
      <a:lnSpc>
        <a:spcPct val="125000"/>
      </a:lnSpc>
      <a:defRPr sz="2400">
        <a:latin typeface="Avenir Book"/>
        <a:ea typeface="Avenir Book"/>
        <a:cs typeface="Avenir Book"/>
        <a:sym typeface="Avenir Book"/>
      </a:defRPr>
    </a:lvl2pPr>
    <a:lvl3pPr indent="457200" defTabSz="457200">
      <a:lnSpc>
        <a:spcPct val="125000"/>
      </a:lnSpc>
      <a:defRPr sz="2400">
        <a:latin typeface="Avenir Book"/>
        <a:ea typeface="Avenir Book"/>
        <a:cs typeface="Avenir Book"/>
        <a:sym typeface="Avenir Book"/>
      </a:defRPr>
    </a:lvl3pPr>
    <a:lvl4pPr indent="685800" defTabSz="457200">
      <a:lnSpc>
        <a:spcPct val="125000"/>
      </a:lnSpc>
      <a:defRPr sz="2400">
        <a:latin typeface="Avenir Book"/>
        <a:ea typeface="Avenir Book"/>
        <a:cs typeface="Avenir Book"/>
        <a:sym typeface="Avenir Book"/>
      </a:defRPr>
    </a:lvl4pPr>
    <a:lvl5pPr indent="914400" defTabSz="457200">
      <a:lnSpc>
        <a:spcPct val="125000"/>
      </a:lnSpc>
      <a:defRPr sz="2400">
        <a:latin typeface="Avenir Book"/>
        <a:ea typeface="Avenir Book"/>
        <a:cs typeface="Avenir Book"/>
        <a:sym typeface="Avenir Book"/>
      </a:defRPr>
    </a:lvl5pPr>
    <a:lvl6pPr indent="1143000" defTabSz="457200">
      <a:lnSpc>
        <a:spcPct val="125000"/>
      </a:lnSpc>
      <a:defRPr sz="2400">
        <a:latin typeface="Avenir Book"/>
        <a:ea typeface="Avenir Book"/>
        <a:cs typeface="Avenir Book"/>
        <a:sym typeface="Avenir Book"/>
      </a:defRPr>
    </a:lvl6pPr>
    <a:lvl7pPr indent="1371600" defTabSz="457200">
      <a:lnSpc>
        <a:spcPct val="125000"/>
      </a:lnSpc>
      <a:defRPr sz="2400">
        <a:latin typeface="Avenir Book"/>
        <a:ea typeface="Avenir Book"/>
        <a:cs typeface="Avenir Book"/>
        <a:sym typeface="Avenir Book"/>
      </a:defRPr>
    </a:lvl7pPr>
    <a:lvl8pPr indent="1600200" defTabSz="457200">
      <a:lnSpc>
        <a:spcPct val="125000"/>
      </a:lnSpc>
      <a:defRPr sz="2400">
        <a:latin typeface="Avenir Book"/>
        <a:ea typeface="Avenir Book"/>
        <a:cs typeface="Avenir Book"/>
        <a:sym typeface="Avenir Book"/>
      </a:defRPr>
    </a:lvl8pPr>
    <a:lvl9pPr indent="1828800" defTabSz="457200">
      <a:lnSpc>
        <a:spcPct val="125000"/>
      </a:lnSpc>
      <a:defRPr sz="2400">
        <a:latin typeface="Avenir Book"/>
        <a:ea typeface="Avenir Book"/>
        <a:cs typeface="Avenir Book"/>
        <a:sym typeface="Avenir Book"/>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prstGeom prst="rect">
            <a:avLst/>
          </a:prstGeom>
        </p:spPr>
        <p:txBody>
          <a:bodyPr/>
          <a:lstStyle/>
          <a:p>
            <a:pPr lvl="0">
              <a:defRPr b="0" sz="1800"/>
            </a:pPr>
            <a:r>
              <a:rPr b="1" sz="5200"/>
              <a:t>Title Text</a:t>
            </a:r>
          </a:p>
        </p:txBody>
      </p:sp>
      <p:sp>
        <p:nvSpPr>
          <p:cNvPr id="6" name="Shape 6"/>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8" name="Shape 8"/>
          <p:cNvSpPr/>
          <p:nvPr>
            <p:ph type="title"/>
          </p:nvPr>
        </p:nvSpPr>
        <p:spPr>
          <a:xfrm>
            <a:off x="952500" y="444500"/>
            <a:ext cx="11099800" cy="2159000"/>
          </a:xfrm>
          <a:prstGeom prst="rect">
            <a:avLst/>
          </a:prstGeom>
        </p:spPr>
        <p:txBody>
          <a:bodyPr anchor="ctr"/>
          <a:lstStyle/>
          <a:p>
            <a:pPr lvl="0">
              <a:defRPr b="0" sz="1800"/>
            </a:pPr>
            <a:r>
              <a:rPr b="1" sz="5200"/>
              <a:t>Title Text</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0" name="Shape 10"/>
          <p:cNvSpPr/>
          <p:nvPr/>
        </p:nvSpPr>
        <p:spPr>
          <a:xfrm>
            <a:off x="-7246" y="0"/>
            <a:ext cx="1460195" cy="9753600"/>
          </a:xfrm>
          <a:prstGeom prst="rect">
            <a:avLst/>
          </a:prstGeom>
          <a:gradFill>
            <a:gsLst>
              <a:gs pos="0">
                <a:srgbClr val="BE8A2E"/>
              </a:gs>
              <a:gs pos="100000">
                <a:srgbClr val="4D370C"/>
              </a:gs>
            </a:gsLst>
            <a:lin ang="54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lgn="ctr">
              <a:defRPr sz="2400">
                <a:solidFill>
                  <a:srgbClr val="FFFFFF"/>
                </a:solidFill>
              </a:defRPr>
            </a:pPr>
          </a:p>
        </p:txBody>
      </p:sp>
      <p:pic>
        <p:nvPicPr>
          <p:cNvPr id="11" name="Rom-Sidebar.png"/>
          <p:cNvPicPr/>
          <p:nvPr/>
        </p:nvPicPr>
        <p:blipFill>
          <a:blip r:embed="rId2">
            <a:extLst/>
          </a:blip>
          <a:stretch>
            <a:fillRect/>
          </a:stretch>
        </p:blipFill>
        <p:spPr>
          <a:xfrm>
            <a:off x="0" y="159494"/>
            <a:ext cx="1445704" cy="883486"/>
          </a:xfrm>
          <a:prstGeom prst="rect">
            <a:avLst/>
          </a:prstGeom>
          <a:ln w="12700">
            <a:miter lim="400000"/>
          </a:ln>
        </p:spPr>
      </p:pic>
      <p:sp>
        <p:nvSpPr>
          <p:cNvPr id="12" name="Shape 12"/>
          <p:cNvSpPr/>
          <p:nvPr/>
        </p:nvSpPr>
        <p:spPr>
          <a:xfrm>
            <a:off x="-1" y="1409846"/>
            <a:ext cx="1466120" cy="8318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ctr" defTabSz="457200">
              <a:lnSpc>
                <a:spcPct val="130000"/>
              </a:lnSpc>
              <a:defRPr sz="1800"/>
            </a:pPr>
            <a:r>
              <a:rPr spc="0" sz="2300">
                <a:solidFill>
                  <a:srgbClr val="FFEEDC"/>
                </a:solidFill>
                <a:latin typeface="Copperplate Gothic Bold"/>
                <a:ea typeface="Copperplate Gothic Bold"/>
                <a:cs typeface="Copperplate Gothic Bold"/>
                <a:sym typeface="Copperplate Gothic Bold"/>
              </a:rPr>
              <a:t>Romans </a:t>
            </a:r>
            <a:br>
              <a:rPr spc="0" sz="2300">
                <a:solidFill>
                  <a:srgbClr val="FFEEDC"/>
                </a:solidFill>
                <a:latin typeface="Copperplate Gothic Bold"/>
                <a:ea typeface="Copperplate Gothic Bold"/>
                <a:cs typeface="Copperplate Gothic Bold"/>
                <a:sym typeface="Copperplate Gothic Bold"/>
              </a:rPr>
            </a:br>
            <a:r>
              <a:rPr spc="0" sz="2300">
                <a:solidFill>
                  <a:srgbClr val="FFEEDC"/>
                </a:solidFill>
                <a:latin typeface="Copperplate Gothic Bold"/>
                <a:ea typeface="Copperplate Gothic Bold"/>
                <a:cs typeface="Copperplate Gothic Bold"/>
                <a:sym typeface="Copperplate Gothic Bold"/>
              </a:rPr>
              <a:t>9 -16</a:t>
            </a:r>
          </a:p>
        </p:txBody>
      </p:sp>
      <p:sp>
        <p:nvSpPr>
          <p:cNvPr id="13" name="Shape 13"/>
          <p:cNvSpPr/>
          <p:nvPr/>
        </p:nvSpPr>
        <p:spPr>
          <a:xfrm>
            <a:off x="15980" y="2608563"/>
            <a:ext cx="1434158"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457200">
              <a:defRPr spc="0" sz="1700">
                <a:solidFill>
                  <a:srgbClr val="FFEEDC"/>
                </a:solidFill>
                <a:latin typeface="Copperplate Gothic Bold"/>
                <a:ea typeface="Copperplate Gothic Bold"/>
                <a:cs typeface="Copperplate Gothic Bold"/>
                <a:sym typeface="Copperplate Gothic Bold"/>
              </a:defRPr>
            </a:lvl1pPr>
          </a:lstStyle>
          <a:p>
            <a:pPr lvl="0">
              <a:defRPr spc="0" sz="1800">
                <a:solidFill>
                  <a:srgbClr val="000000"/>
                </a:solidFill>
              </a:defRPr>
            </a:pPr>
            <a:r>
              <a:rPr spc="0" sz="1700">
                <a:solidFill>
                  <a:srgbClr val="FFEEDC"/>
                </a:solidFill>
              </a:rPr>
              <a:t>OVERVIEW</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1270000" y="1638300"/>
            <a:ext cx="10464800" cy="3302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defRPr b="0" sz="1800"/>
            </a:pPr>
            <a:r>
              <a:rPr b="1" sz="5200"/>
              <a:t>Title Text</a:t>
            </a:r>
          </a:p>
        </p:txBody>
      </p:sp>
      <p:sp>
        <p:nvSpPr>
          <p:cNvPr id="3" name="Shape 3"/>
          <p:cNvSpPr/>
          <p:nvPr>
            <p:ph type="body" idx="1"/>
          </p:nvPr>
        </p:nvSpPr>
        <p:spPr>
          <a:xfrm>
            <a:off x="1270000" y="5029200"/>
            <a:ext cx="10464800" cy="11303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transition spd="med" advClick="1"/>
  <p:txStyles>
    <p:titleStyle>
      <a:lvl1pPr algn="ctr" defTabSz="584200">
        <a:defRPr b="1" sz="5200">
          <a:latin typeface="+mj-lt"/>
          <a:ea typeface="+mj-ea"/>
          <a:cs typeface="+mj-cs"/>
          <a:sym typeface="Garamond"/>
        </a:defRPr>
      </a:lvl1pPr>
      <a:lvl2pPr indent="228600" algn="ctr" defTabSz="584200">
        <a:defRPr b="1" sz="5200">
          <a:latin typeface="+mj-lt"/>
          <a:ea typeface="+mj-ea"/>
          <a:cs typeface="+mj-cs"/>
          <a:sym typeface="Garamond"/>
        </a:defRPr>
      </a:lvl2pPr>
      <a:lvl3pPr indent="457200" algn="ctr" defTabSz="584200">
        <a:defRPr b="1" sz="5200">
          <a:latin typeface="+mj-lt"/>
          <a:ea typeface="+mj-ea"/>
          <a:cs typeface="+mj-cs"/>
          <a:sym typeface="Garamond"/>
        </a:defRPr>
      </a:lvl3pPr>
      <a:lvl4pPr indent="685800" algn="ctr" defTabSz="584200">
        <a:defRPr b="1" sz="5200">
          <a:latin typeface="+mj-lt"/>
          <a:ea typeface="+mj-ea"/>
          <a:cs typeface="+mj-cs"/>
          <a:sym typeface="Garamond"/>
        </a:defRPr>
      </a:lvl4pPr>
      <a:lvl5pPr indent="914400" algn="ctr" defTabSz="584200">
        <a:defRPr b="1" sz="5200">
          <a:latin typeface="+mj-lt"/>
          <a:ea typeface="+mj-ea"/>
          <a:cs typeface="+mj-cs"/>
          <a:sym typeface="Garamond"/>
        </a:defRPr>
      </a:lvl5pPr>
      <a:lvl6pPr indent="1143000" algn="ctr" defTabSz="584200">
        <a:defRPr b="1" sz="5200">
          <a:latin typeface="+mj-lt"/>
          <a:ea typeface="+mj-ea"/>
          <a:cs typeface="+mj-cs"/>
          <a:sym typeface="Garamond"/>
        </a:defRPr>
      </a:lvl6pPr>
      <a:lvl7pPr indent="1371600" algn="ctr" defTabSz="584200">
        <a:defRPr b="1" sz="5200">
          <a:latin typeface="+mj-lt"/>
          <a:ea typeface="+mj-ea"/>
          <a:cs typeface="+mj-cs"/>
          <a:sym typeface="Garamond"/>
        </a:defRPr>
      </a:lvl7pPr>
      <a:lvl8pPr indent="1600200" algn="ctr" defTabSz="584200">
        <a:defRPr b="1" sz="5200">
          <a:latin typeface="+mj-lt"/>
          <a:ea typeface="+mj-ea"/>
          <a:cs typeface="+mj-cs"/>
          <a:sym typeface="Garamond"/>
        </a:defRPr>
      </a:lvl8pPr>
      <a:lvl9pPr indent="1828800" algn="ctr" defTabSz="584200">
        <a:defRPr b="1" sz="5200">
          <a:latin typeface="+mj-lt"/>
          <a:ea typeface="+mj-ea"/>
          <a:cs typeface="+mj-cs"/>
          <a:sym typeface="Garamond"/>
        </a:defRPr>
      </a:lvl9pPr>
    </p:titleStyle>
    <p:body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51A7F9"/>
            </a:gs>
            <a:gs pos="100000">
              <a:srgbClr val="FEF1AE"/>
            </a:gs>
          </a:gsLst>
          <a:lin ang="5400000" scaled="0"/>
        </a:gradFill>
      </p:bgPr>
    </p:bg>
    <p:spTree>
      <p:nvGrpSpPr>
        <p:cNvPr id="1" name=""/>
        <p:cNvGrpSpPr/>
        <p:nvPr/>
      </p:nvGrpSpPr>
      <p:grpSpPr>
        <a:xfrm>
          <a:off x="0" y="0"/>
          <a:ext cx="0" cy="0"/>
          <a:chOff x="0" y="0"/>
          <a:chExt cx="0" cy="0"/>
        </a:xfrm>
      </p:grpSpPr>
      <p:pic>
        <p:nvPicPr>
          <p:cNvPr id="17" name="Coliseum_Romans.png"/>
          <p:cNvPicPr/>
          <p:nvPr/>
        </p:nvPicPr>
        <p:blipFill>
          <a:blip r:embed="rId2">
            <a:extLst/>
          </a:blip>
          <a:stretch>
            <a:fillRect/>
          </a:stretch>
        </p:blipFill>
        <p:spPr>
          <a:xfrm>
            <a:off x="0" y="1670694"/>
            <a:ext cx="13004800" cy="7969251"/>
          </a:xfrm>
          <a:prstGeom prst="rect">
            <a:avLst/>
          </a:prstGeom>
          <a:ln w="12700">
            <a:miter lim="400000"/>
          </a:ln>
          <a:effectLst>
            <a:outerShdw sx="100000" sy="100000" kx="0" ky="0" algn="b" rotWithShape="0" blurRad="114300" dist="25400" dir="1733921">
              <a:srgbClr val="000000">
                <a:alpha val="59426"/>
              </a:srgbClr>
            </a:outerShdw>
          </a:effectLst>
        </p:spPr>
      </p:pic>
      <p:sp>
        <p:nvSpPr>
          <p:cNvPr id="18" name="Shape 18"/>
          <p:cNvSpPr/>
          <p:nvPr/>
        </p:nvSpPr>
        <p:spPr>
          <a:xfrm>
            <a:off x="0" y="-438159"/>
            <a:ext cx="13004800" cy="2633391"/>
          </a:xfrm>
          <a:prstGeom prst="rect">
            <a:avLst/>
          </a:prstGeom>
          <a:ln w="12700">
            <a:miter lim="400000"/>
          </a:ln>
          <a:effectLst>
            <a:outerShdw sx="100000" sy="100000" kx="0" ky="0" algn="b" rotWithShape="0" blurRad="114300" dist="25400" dir="1733921">
              <a:srgbClr val="FFFFFF">
                <a:alpha val="83222"/>
              </a:srgbClr>
            </a:outerShdw>
          </a:effectLst>
          <a:extLst>
            <a:ext uri="{C572A759-6A51-4108-AA02-DFA0A04FC94B}">
              <ma14:wrappingTextBoxFlag xmlns:ma14="http://schemas.microsoft.com/office/mac/drawingml/2011/main" val="1"/>
            </a:ext>
          </a:extLst>
        </p:spPr>
        <p:txBody>
          <a:bodyPr lIns="0" tIns="0" rIns="0" bIns="0" anchor="ctr">
            <a:spAutoFit/>
          </a:bodyPr>
          <a:lstStyle>
            <a:lvl1pPr algn="ctr" defTabSz="457200">
              <a:defRPr b="1" spc="1440" sz="18000">
                <a:solidFill>
                  <a:srgbClr val="494237"/>
                </a:solidFill>
                <a:latin typeface="Times New Roman"/>
                <a:ea typeface="Times New Roman"/>
                <a:cs typeface="Times New Roman"/>
                <a:sym typeface="Times New Roman"/>
              </a:defRPr>
            </a:lvl1pPr>
          </a:lstStyle>
          <a:p>
            <a:pPr lvl="0">
              <a:defRPr b="0" spc="0" sz="1800">
                <a:solidFill>
                  <a:srgbClr val="000000"/>
                </a:solidFill>
              </a:defRPr>
            </a:pPr>
            <a:r>
              <a:rPr b="1" spc="1440" sz="18000">
                <a:solidFill>
                  <a:srgbClr val="494237"/>
                </a:solidFill>
              </a:rPr>
              <a:t>ROMANS</a:t>
            </a:r>
          </a:p>
        </p:txBody>
      </p:sp>
      <p:sp>
        <p:nvSpPr>
          <p:cNvPr id="19" name="Shape 19"/>
          <p:cNvSpPr/>
          <p:nvPr/>
        </p:nvSpPr>
        <p:spPr>
          <a:xfrm>
            <a:off x="-1" y="7844346"/>
            <a:ext cx="13004801" cy="1097737"/>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457200">
              <a:lnSpc>
                <a:spcPct val="90000"/>
              </a:lnSpc>
              <a:defRPr baseline="1538" spc="194" sz="6500">
                <a:solidFill>
                  <a:srgbClr val="D2B9AA"/>
                </a:solidFill>
                <a:effectLst>
                  <a:outerShdw sx="100000" sy="100000" kx="0" ky="0" algn="b" rotWithShape="0" blurRad="12700" dist="12700" dir="2100000">
                    <a:srgbClr val="000000"/>
                  </a:outerShdw>
                </a:effectLst>
                <a:latin typeface="Copperplate Gothic Bold"/>
                <a:ea typeface="Copperplate Gothic Bold"/>
                <a:cs typeface="Copperplate Gothic Bold"/>
                <a:sym typeface="Copperplate Gothic Bold"/>
              </a:defRPr>
            </a:lvl1pPr>
          </a:lstStyle>
          <a:p>
            <a:pPr lvl="0">
              <a:defRPr baseline="0" spc="0" sz="1800">
                <a:solidFill>
                  <a:srgbClr val="000000"/>
                </a:solidFill>
                <a:effectLst/>
              </a:defRPr>
            </a:pPr>
            <a:r>
              <a:rPr baseline="1538" spc="194" sz="6500">
                <a:solidFill>
                  <a:srgbClr val="D2B9AA"/>
                </a:solidFill>
                <a:effectLst>
                  <a:outerShdw sx="100000" sy="100000" kx="0" ky="0" algn="b" rotWithShape="0" blurRad="12700" dist="12700" dir="2100000">
                    <a:srgbClr val="000000"/>
                  </a:outerShdw>
                </a:effectLst>
              </a:rPr>
              <a:t>Laying a solid foundation</a:t>
            </a:r>
          </a:p>
        </p:txBody>
      </p:sp>
      <p:sp>
        <p:nvSpPr>
          <p:cNvPr id="20" name="Shape 20"/>
          <p:cNvSpPr/>
          <p:nvPr/>
        </p:nvSpPr>
        <p:spPr>
          <a:xfrm>
            <a:off x="0" y="8655863"/>
            <a:ext cx="13004801" cy="1097738"/>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457200">
              <a:lnSpc>
                <a:spcPct val="90000"/>
              </a:lnSpc>
              <a:defRPr b="1" baseline="2941" spc="101" sz="3400">
                <a:solidFill>
                  <a:srgbClr val="D2B9AA"/>
                </a:solidFill>
                <a:effectLst>
                  <a:outerShdw sx="100000" sy="100000" kx="0" ky="0" algn="b" rotWithShape="0" blurRad="12700" dist="12700" dir="2100000">
                    <a:srgbClr val="000000"/>
                  </a:outerShdw>
                </a:effectLst>
                <a:latin typeface="Times New Roman"/>
                <a:ea typeface="Times New Roman"/>
                <a:cs typeface="Times New Roman"/>
                <a:sym typeface="Times New Roman"/>
              </a:defRPr>
            </a:lvl1pPr>
          </a:lstStyle>
          <a:p>
            <a:pPr lvl="0">
              <a:defRPr b="0" baseline="0" spc="0" sz="1800">
                <a:solidFill>
                  <a:srgbClr val="000000"/>
                </a:solidFill>
                <a:effectLst/>
              </a:defRPr>
            </a:pPr>
            <a:r>
              <a:rPr b="1" baseline="2941" spc="101" sz="3400">
                <a:solidFill>
                  <a:srgbClr val="D2B9AA"/>
                </a:solidFill>
                <a:effectLst>
                  <a:outerShdw sx="100000" sy="100000" kx="0" ky="0" algn="b" rotWithShape="0" blurRad="12700" dist="12700" dir="2100000">
                    <a:srgbClr val="000000"/>
                  </a:outerShdw>
                </a:effectLst>
              </a:rPr>
              <a:t>Paul Bucknell</a:t>
            </a:r>
          </a:p>
        </p:txBody>
      </p:sp>
      <p:sp>
        <p:nvSpPr>
          <p:cNvPr id="21" name="Shape 21"/>
          <p:cNvSpPr/>
          <p:nvPr/>
        </p:nvSpPr>
        <p:spPr>
          <a:xfrm>
            <a:off x="3334427" y="2646081"/>
            <a:ext cx="6335946" cy="2032001"/>
          </a:xfrm>
          <a:prstGeom prst="rect">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spAutoFit/>
          </a:bodyPr>
          <a:lstStyle/>
          <a:p>
            <a:pPr lvl="0" algn="ctr">
              <a:defRPr sz="1800"/>
            </a:pPr>
            <a:r>
              <a:rPr sz="6300">
                <a:solidFill>
                  <a:srgbClr val="282420"/>
                </a:solidFill>
              </a:rPr>
              <a:t>Romans 9 -16</a:t>
            </a:r>
            <a:endParaRPr sz="6300">
              <a:solidFill>
                <a:srgbClr val="282420"/>
              </a:solidFill>
            </a:endParaRPr>
          </a:p>
          <a:p>
            <a:pPr lvl="0" algn="ctr">
              <a:defRPr sz="1800"/>
            </a:pPr>
            <a:r>
              <a:rPr sz="6300">
                <a:solidFill>
                  <a:srgbClr val="282420"/>
                </a:solidFill>
              </a:rPr>
              <a:t>Overview</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nvSpPr>
        <p:spPr>
          <a:xfrm>
            <a:off x="3524336" y="245864"/>
            <a:ext cx="7565406"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Book of Romans Ch. 12-16</a:t>
            </a:r>
          </a:p>
        </p:txBody>
      </p:sp>
      <p:sp>
        <p:nvSpPr>
          <p:cNvPr id="99" name="Shape 99"/>
          <p:cNvSpPr/>
          <p:nvPr>
            <p:ph type="body" idx="4294967295"/>
          </p:nvPr>
        </p:nvSpPr>
        <p:spPr>
          <a:xfrm>
            <a:off x="2228850" y="1766067"/>
            <a:ext cx="7721600" cy="4762501"/>
          </a:xfrm>
          <a:prstGeom prst="rect">
            <a:avLst/>
          </a:prstGeom>
        </p:spPr>
        <p:txBody>
          <a:bodyPr lIns="38100" tIns="38100" rIns="38100" bIns="38100">
            <a:noAutofit/>
          </a:bodyPr>
          <a:lstStyle/>
          <a:p>
            <a:pPr lvl="0" marL="378690" indent="-378690" algn="l">
              <a:spcBef>
                <a:spcPts val="3200"/>
              </a:spcBef>
              <a:buSzPct val="125000"/>
              <a:buChar char="•"/>
              <a:defRPr sz="1800"/>
            </a:pPr>
            <a:r>
              <a:rPr sz="4100">
                <a:solidFill>
                  <a:srgbClr val="5C554F"/>
                </a:solidFill>
                <a:latin typeface="Helvetica"/>
                <a:ea typeface="Helvetica"/>
                <a:cs typeface="Helvetica"/>
                <a:sym typeface="Helvetica"/>
              </a:rPr>
              <a:t>God’s Name is glorified by His people living out righteousness lives.</a:t>
            </a:r>
            <a:endParaRPr sz="4100">
              <a:solidFill>
                <a:srgbClr val="5C554F"/>
              </a:solidFill>
              <a:latin typeface="Helvetica"/>
              <a:ea typeface="Helvetica"/>
              <a:cs typeface="Helvetica"/>
              <a:sym typeface="Helvetica"/>
            </a:endParaRPr>
          </a:p>
          <a:p>
            <a:pPr lvl="0" marL="378690" indent="-378690" algn="l">
              <a:spcBef>
                <a:spcPts val="3200"/>
              </a:spcBef>
              <a:buSzPct val="125000"/>
              <a:buChar char="•"/>
              <a:defRPr sz="1800"/>
            </a:pPr>
            <a:r>
              <a:rPr sz="4100">
                <a:solidFill>
                  <a:srgbClr val="5C554F"/>
                </a:solidFill>
                <a:latin typeface="Helvetica"/>
                <a:ea typeface="Helvetica"/>
                <a:cs typeface="Helvetica"/>
                <a:sym typeface="Helvetica"/>
              </a:rPr>
              <a:t>How are God’s people to live out God’s righteousness in this world?</a:t>
            </a:r>
          </a:p>
        </p:txBody>
      </p:sp>
      <p:sp>
        <p:nvSpPr>
          <p:cNvPr id="100" name="Shape 100"/>
          <p:cNvSpPr/>
          <p:nvPr/>
        </p:nvSpPr>
        <p:spPr>
          <a:xfrm>
            <a:off x="2063750" y="788979"/>
            <a:ext cx="2651919" cy="5262464"/>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8576" sz="368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48576" sz="36800">
                <a:solidFill>
                  <a:srgbClr val="31339F"/>
                </a:solidFill>
                <a:effectLst>
                  <a:outerShdw sx="100000" sy="100000" kx="0" ky="0" algn="b" rotWithShape="0" blurRad="101600" dist="76200" dir="2700000">
                    <a:srgbClr val="000000">
                      <a:alpha val="75000"/>
                    </a:srgbClr>
                  </a:outerShdw>
                </a:effectLst>
              </a:rPr>
              <a:t>S</a:t>
            </a:r>
          </a:p>
        </p:txBody>
      </p:sp>
      <p:sp>
        <p:nvSpPr>
          <p:cNvPr id="101" name="Shape 101"/>
          <p:cNvSpPr/>
          <p:nvPr/>
        </p:nvSpPr>
        <p:spPr>
          <a:xfrm>
            <a:off x="3314700" y="7114078"/>
            <a:ext cx="6972300" cy="198693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RIGHTEOUSNESS</a:t>
            </a:r>
            <a:endPar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endParaRPr>
          </a:p>
          <a:p>
            <a:pPr lvl="0"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SPREAD</a:t>
            </a:r>
          </a:p>
        </p:txBody>
      </p:sp>
      <p:grpSp>
        <p:nvGrpSpPr>
          <p:cNvPr id="107" name="Group 107"/>
          <p:cNvGrpSpPr/>
          <p:nvPr/>
        </p:nvGrpSpPr>
        <p:grpSpPr>
          <a:xfrm>
            <a:off x="10561251" y="1956567"/>
            <a:ext cx="1993901" cy="4749801"/>
            <a:chOff x="0" y="0"/>
            <a:chExt cx="1993900" cy="4749800"/>
          </a:xfrm>
        </p:grpSpPr>
        <p:sp>
          <p:nvSpPr>
            <p:cNvPr id="102" name="Shape 102"/>
            <p:cNvSpPr/>
            <p:nvPr/>
          </p:nvSpPr>
          <p:spPr>
            <a:xfrm>
              <a:off x="0" y="0"/>
              <a:ext cx="1993900" cy="47498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pic>
          <p:nvPicPr>
            <p:cNvPr id="103" name="droppedImage.pdf"/>
            <p:cNvPicPr/>
            <p:nvPr/>
          </p:nvPicPr>
          <p:blipFill>
            <a:blip r:embed="rId2">
              <a:extLst/>
            </a:blip>
            <a:stretch>
              <a:fillRect/>
            </a:stretch>
          </p:blipFill>
          <p:spPr>
            <a:xfrm>
              <a:off x="875169" y="466629"/>
              <a:ext cx="130049" cy="579306"/>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104" name="Shape 104"/>
            <p:cNvSpPr/>
            <p:nvPr/>
          </p:nvSpPr>
          <p:spPr>
            <a:xfrm>
              <a:off x="697902" y="1540433"/>
              <a:ext cx="614631"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S</a:t>
              </a:r>
            </a:p>
          </p:txBody>
        </p:sp>
        <p:sp>
          <p:nvSpPr>
            <p:cNvPr id="105" name="Shape 105"/>
            <p:cNvSpPr/>
            <p:nvPr/>
          </p:nvSpPr>
          <p:spPr>
            <a:xfrm>
              <a:off x="256338" y="3322861"/>
              <a:ext cx="1523158"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lvl="0" algn="ctr">
                <a:defRPr sz="1800"/>
              </a:pPr>
              <a:r>
                <a:rPr cap="all" sz="3200">
                  <a:solidFill>
                    <a:srgbClr val="5C554F"/>
                  </a:solidFill>
                  <a:latin typeface="Abadi MT Condensed Light"/>
                  <a:ea typeface="Abadi MT Condensed Light"/>
                  <a:cs typeface="Abadi MT Condensed Light"/>
                  <a:sym typeface="Abadi MT Condensed Light"/>
                </a:rPr>
                <a:t>The </a:t>
              </a:r>
              <a:r>
                <a:rPr cap="all" spc="-192" sz="3200">
                  <a:solidFill>
                    <a:srgbClr val="5C554F"/>
                  </a:solidFill>
                  <a:latin typeface="Abadi MT Condensed Light"/>
                  <a:ea typeface="Abadi MT Condensed Light"/>
                  <a:cs typeface="Abadi MT Condensed Light"/>
                  <a:sym typeface="Abadi MT Condensed Light"/>
                </a:rPr>
                <a:t>Kingdom</a:t>
              </a:r>
            </a:p>
          </p:txBody>
        </p:sp>
        <p:sp>
          <p:nvSpPr>
            <p:cNvPr id="106" name="Shape 106"/>
            <p:cNvSpPr/>
            <p:nvPr/>
          </p:nvSpPr>
          <p:spPr>
            <a:xfrm>
              <a:off x="620875" y="2604587"/>
              <a:ext cx="794084"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12-16</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 grpId="1" fill="hold">
                                  <p:stCondLst>
                                    <p:cond delay="0"/>
                                  </p:stCondLst>
                                  <p:iterate type="lt" backwards="0">
                                    <p:tmAbs val="0"/>
                                  </p:iterate>
                                  <p:childTnLst>
                                    <p:set>
                                      <p:cBhvr>
                                        <p:cTn id="6" fill="hold"/>
                                        <p:tgtEl>
                                          <p:spTgt spid="100"/>
                                        </p:tgtEl>
                                        <p:attrNameLst>
                                          <p:attrName>style.visibility</p:attrName>
                                        </p:attrNameLst>
                                      </p:cBhvr>
                                      <p:to>
                                        <p:strVal val="visible"/>
                                      </p:to>
                                    </p:set>
                                    <p:anim calcmode="lin" valueType="num">
                                      <p:cBhvr>
                                        <p:cTn id="7" dur="1000" fill="hold"/>
                                        <p:tgtEl>
                                          <p:spTgt spid="100"/>
                                        </p:tgtEl>
                                        <p:attrNameLst>
                                          <p:attrName>ppt_x</p:attrName>
                                        </p:attrNameLst>
                                      </p:cBhvr>
                                      <p:tavLst>
                                        <p:tav tm="0">
                                          <p:val>
                                            <p:strVal val="0-#ppt_w/2"/>
                                          </p:val>
                                        </p:tav>
                                        <p:tav tm="100000">
                                          <p:val>
                                            <p:strVal val="#ppt_x"/>
                                          </p:val>
                                        </p:tav>
                                      </p:tavLst>
                                    </p:anim>
                                    <p:anim calcmode="lin" valueType="num">
                                      <p:cBhvr>
                                        <p:cTn id="8" dur="1000" fill="hold"/>
                                        <p:tgtEl>
                                          <p:spTgt spid="10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nodeType="afterEffect" presetClass="entr" presetSubtype="8" presetID="2" grpId="2" fill="hold">
                                  <p:stCondLst>
                                    <p:cond delay="0"/>
                                  </p:stCondLst>
                                  <p:iterate type="lt" backwards="0">
                                    <p:tmAbs val="0"/>
                                  </p:iterate>
                                  <p:childTnLst>
                                    <p:set>
                                      <p:cBhvr>
                                        <p:cTn id="11" fill="hold"/>
                                        <p:tgtEl>
                                          <p:spTgt spid="101"/>
                                        </p:tgtEl>
                                        <p:attrNameLst>
                                          <p:attrName>style.visibility</p:attrName>
                                        </p:attrNameLst>
                                      </p:cBhvr>
                                      <p:to>
                                        <p:strVal val="visible"/>
                                      </p:to>
                                    </p:set>
                                    <p:anim calcmode="lin" valueType="num">
                                      <p:cBhvr>
                                        <p:cTn id="12" dur="1000" fill="hold"/>
                                        <p:tgtEl>
                                          <p:spTgt spid="101"/>
                                        </p:tgtEl>
                                        <p:attrNameLst>
                                          <p:attrName>ppt_x</p:attrName>
                                        </p:attrNameLst>
                                      </p:cBhvr>
                                      <p:tavLst>
                                        <p:tav tm="0">
                                          <p:val>
                                            <p:strVal val="0-#ppt_w/2"/>
                                          </p:val>
                                        </p:tav>
                                        <p:tav tm="100000">
                                          <p:val>
                                            <p:strVal val="#ppt_x"/>
                                          </p:val>
                                        </p:tav>
                                      </p:tavLst>
                                    </p:anim>
                                    <p:anim calcmode="lin" valueType="num">
                                      <p:cBhvr>
                                        <p:cTn id="13" dur="10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8" presetID="2" grpId="3" fill="hold">
                                  <p:stCondLst>
                                    <p:cond delay="0"/>
                                  </p:stCondLst>
                                  <p:iterate type="lt" backwards="0">
                                    <p:tmAbs val="100"/>
                                  </p:iterate>
                                  <p:childTnLst>
                                    <p:set>
                                      <p:cBhvr>
                                        <p:cTn id="17" fill="hold"/>
                                        <p:tgtEl>
                                          <p:spTgt spid="99">
                                            <p:bg/>
                                          </p:spTgt>
                                        </p:tgtEl>
                                        <p:attrNameLst>
                                          <p:attrName>style.visibility</p:attrName>
                                        </p:attrNameLst>
                                      </p:cBhvr>
                                      <p:to>
                                        <p:strVal val="visible"/>
                                      </p:to>
                                    </p:set>
                                    <p:anim calcmode="lin" valueType="num">
                                      <p:cBhvr>
                                        <p:cTn id="18" dur="1000" fill="hold"/>
                                        <p:tgtEl>
                                          <p:spTgt spid="99">
                                            <p:bg/>
                                          </p:spTgt>
                                        </p:tgtEl>
                                        <p:attrNameLst>
                                          <p:attrName>ppt_x</p:attrName>
                                        </p:attrNameLst>
                                      </p:cBhvr>
                                      <p:tavLst>
                                        <p:tav tm="0">
                                          <p:val>
                                            <p:strVal val="0-#ppt_w/2"/>
                                          </p:val>
                                        </p:tav>
                                        <p:tav tm="100000">
                                          <p:val>
                                            <p:strVal val="#ppt_x"/>
                                          </p:val>
                                        </p:tav>
                                      </p:tavLst>
                                    </p:anim>
                                    <p:anim calcmode="lin" valueType="num">
                                      <p:cBhvr>
                                        <p:cTn id="19" dur="1000" fill="hold"/>
                                        <p:tgtEl>
                                          <p:spTgt spid="99">
                                            <p:bg/>
                                          </p:spTgt>
                                        </p:tgtEl>
                                        <p:attrNameLst>
                                          <p:attrName>ppt_y</p:attrName>
                                        </p:attrNameLst>
                                      </p:cBhvr>
                                      <p:tavLst>
                                        <p:tav tm="0">
                                          <p:val>
                                            <p:strVal val="#ppt_y"/>
                                          </p:val>
                                        </p:tav>
                                        <p:tav tm="100000">
                                          <p:val>
                                            <p:strVal val="#ppt_y"/>
                                          </p:val>
                                        </p:tav>
                                      </p:tavLst>
                                    </p:anim>
                                  </p:childTnLst>
                                </p:cTn>
                              </p:par>
                              <p:par>
                                <p:cTn id="20" presetClass="entr" presetSubtype="8" presetID="2" grpId="3" fill="hold">
                                  <p:stCondLst>
                                    <p:cond delay="0"/>
                                  </p:stCondLst>
                                  <p:iterate type="lt" backwards="0">
                                    <p:tmAbs val="100"/>
                                  </p:iterate>
                                  <p:childTnLst>
                                    <p:set>
                                      <p:cBhvr>
                                        <p:cTn id="21" fill="hold"/>
                                        <p:tgtEl>
                                          <p:spTgt spid="99">
                                            <p:txEl>
                                              <p:pRg st="0" end="0"/>
                                            </p:txEl>
                                          </p:spTgt>
                                        </p:tgtEl>
                                        <p:attrNameLst>
                                          <p:attrName>style.visibility</p:attrName>
                                        </p:attrNameLst>
                                      </p:cBhvr>
                                      <p:to>
                                        <p:strVal val="visible"/>
                                      </p:to>
                                    </p:set>
                                    <p:anim calcmode="lin" valueType="num">
                                      <p:cBhvr>
                                        <p:cTn id="22" dur="1000" fill="hold"/>
                                        <p:tgtEl>
                                          <p:spTgt spid="99">
                                            <p:txEl>
                                              <p:pRg st="0" end="0"/>
                                            </p:txEl>
                                          </p:spTgt>
                                        </p:tgtEl>
                                        <p:attrNameLst>
                                          <p:attrName>ppt_x</p:attrName>
                                        </p:attrNameLst>
                                      </p:cBhvr>
                                      <p:tavLst>
                                        <p:tav tm="0">
                                          <p:val>
                                            <p:strVal val="0-#ppt_w/2"/>
                                          </p:val>
                                        </p:tav>
                                        <p:tav tm="100000">
                                          <p:val>
                                            <p:strVal val="#ppt_x"/>
                                          </p:val>
                                        </p:tav>
                                      </p:tavLst>
                                    </p:anim>
                                    <p:anim calcmode="lin" valueType="num">
                                      <p:cBhvr>
                                        <p:cTn id="23" dur="1000" fill="hold"/>
                                        <p:tgtEl>
                                          <p:spTgt spid="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 grpId="3" fill="hold">
                                  <p:stCondLst>
                                    <p:cond delay="0"/>
                                  </p:stCondLst>
                                  <p:iterate type="lt" backwards="0">
                                    <p:tmAbs val="100"/>
                                  </p:iterate>
                                  <p:childTnLst>
                                    <p:set>
                                      <p:cBhvr>
                                        <p:cTn id="27" fill="hold"/>
                                        <p:tgtEl>
                                          <p:spTgt spid="99">
                                            <p:txEl>
                                              <p:pRg st="1" end="1"/>
                                            </p:txEl>
                                          </p:spTgt>
                                        </p:tgtEl>
                                        <p:attrNameLst>
                                          <p:attrName>style.visibility</p:attrName>
                                        </p:attrNameLst>
                                      </p:cBhvr>
                                      <p:to>
                                        <p:strVal val="visible"/>
                                      </p:to>
                                    </p:set>
                                    <p:anim calcmode="lin" valueType="num">
                                      <p:cBhvr>
                                        <p:cTn id="28" dur="1000" fill="hold"/>
                                        <p:tgtEl>
                                          <p:spTgt spid="99">
                                            <p:txEl>
                                              <p:pRg st="1" end="1"/>
                                            </p:txEl>
                                          </p:spTgt>
                                        </p:tgtEl>
                                        <p:attrNameLst>
                                          <p:attrName>ppt_x</p:attrName>
                                        </p:attrNameLst>
                                      </p:cBhvr>
                                      <p:tavLst>
                                        <p:tav tm="0">
                                          <p:val>
                                            <p:strVal val="0-#ppt_w/2"/>
                                          </p:val>
                                        </p:tav>
                                        <p:tav tm="100000">
                                          <p:val>
                                            <p:strVal val="#ppt_x"/>
                                          </p:val>
                                        </p:tav>
                                      </p:tavLst>
                                    </p:anim>
                                    <p:anim calcmode="lin" valueType="num">
                                      <p:cBhvr>
                                        <p:cTn id="29" dur="1000" fill="hold"/>
                                        <p:tgtEl>
                                          <p:spTgt spid="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xit" presetSubtype="2" presetID="17" grpId="4" fill="hold">
                                  <p:stCondLst>
                                    <p:cond delay="0"/>
                                  </p:stCondLst>
                                  <p:iterate type="el" backwards="0">
                                    <p:tmAbs val="0"/>
                                  </p:iterate>
                                  <p:childTnLst>
                                    <p:anim calcmode="lin" valueType="num">
                                      <p:cBhvr>
                                        <p:cTn id="33" dur="2500" fill="hold"/>
                                        <p:tgtEl>
                                          <p:spTgt spid="107"/>
                                        </p:tgtEl>
                                        <p:attrNameLst>
                                          <p:attrName>ppt_x</p:attrName>
                                        </p:attrNameLst>
                                      </p:cBhvr>
                                      <p:tavLst>
                                        <p:tav tm="0">
                                          <p:val>
                                            <p:strVal val="ppt_x"/>
                                          </p:val>
                                        </p:tav>
                                        <p:tav tm="100000">
                                          <p:val>
                                            <p:strVal val="ppt_x+ppt_w/2"/>
                                          </p:val>
                                        </p:tav>
                                      </p:tavLst>
                                    </p:anim>
                                    <p:anim calcmode="lin" valueType="num">
                                      <p:cBhvr>
                                        <p:cTn id="34" dur="2500" fill="hold"/>
                                        <p:tgtEl>
                                          <p:spTgt spid="107"/>
                                        </p:tgtEl>
                                        <p:attrNameLst>
                                          <p:attrName>ppt_y</p:attrName>
                                        </p:attrNameLst>
                                      </p:cBhvr>
                                      <p:tavLst>
                                        <p:tav tm="0">
                                          <p:val>
                                            <p:strVal val="ppt_y"/>
                                          </p:val>
                                        </p:tav>
                                        <p:tav tm="100000">
                                          <p:val>
                                            <p:strVal val="ppt_y"/>
                                          </p:val>
                                        </p:tav>
                                      </p:tavLst>
                                    </p:anim>
                                    <p:anim calcmode="lin" valueType="num">
                                      <p:cBhvr>
                                        <p:cTn id="35" dur="2500" fill="hold"/>
                                        <p:tgtEl>
                                          <p:spTgt spid="107"/>
                                        </p:tgtEl>
                                        <p:attrNameLst>
                                          <p:attrName>ppt_w</p:attrName>
                                        </p:attrNameLst>
                                      </p:cBhvr>
                                      <p:tavLst>
                                        <p:tav tm="0">
                                          <p:val>
                                            <p:strVal val="ppt_w"/>
                                          </p:val>
                                        </p:tav>
                                        <p:tav tm="100000">
                                          <p:val>
                                            <p:fltVal val="0"/>
                                          </p:val>
                                        </p:tav>
                                      </p:tavLst>
                                    </p:anim>
                                    <p:anim calcmode="lin" valueType="num">
                                      <p:cBhvr>
                                        <p:cTn id="36" dur="2500" fill="hold"/>
                                        <p:tgtEl>
                                          <p:spTgt spid="107"/>
                                        </p:tgtEl>
                                        <p:attrNameLst>
                                          <p:attrName>ppt_h</p:attrName>
                                        </p:attrNameLst>
                                      </p:cBhvr>
                                      <p:tavLst>
                                        <p:tav tm="0">
                                          <p:val>
                                            <p:strVal val="ppt_h"/>
                                          </p:val>
                                        </p:tav>
                                        <p:tav tm="100000">
                                          <p:val>
                                            <p:strVal val="ppt_h"/>
                                          </p:val>
                                        </p:tav>
                                      </p:tavLst>
                                    </p:anim>
                                    <p:set>
                                      <p:cBhvr>
                                        <p:cTn id="37" fill="hold">
                                          <p:stCondLst>
                                            <p:cond delay="2499"/>
                                          </p:stCondLst>
                                        </p:cTn>
                                        <p:tgtEl>
                                          <p:spTgt spid="10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0" grpId="1"/>
      <p:bldP build="whole" bldLvl="1" animBg="1" rev="0" advAuto="0" spid="101" grpId="2"/>
      <p:bldP build="p" bldLvl="5" animBg="1" rev="0" advAuto="0" spid="99" grpId="3"/>
      <p:bldP build="whole" bldLvl="1" animBg="1" rev="0" advAuto="0" spid="107" grpId="4"/>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nvSpPr>
        <p:spPr>
          <a:xfrm>
            <a:off x="3637843" y="245864"/>
            <a:ext cx="7338393"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Book of Romans – Vision</a:t>
            </a:r>
          </a:p>
        </p:txBody>
      </p:sp>
      <p:grpSp>
        <p:nvGrpSpPr>
          <p:cNvPr id="115" name="Group 115"/>
          <p:cNvGrpSpPr/>
          <p:nvPr/>
        </p:nvGrpSpPr>
        <p:grpSpPr>
          <a:xfrm>
            <a:off x="10561251" y="1956567"/>
            <a:ext cx="1993901" cy="4749801"/>
            <a:chOff x="0" y="0"/>
            <a:chExt cx="1993900" cy="4749800"/>
          </a:xfrm>
        </p:grpSpPr>
        <p:sp>
          <p:nvSpPr>
            <p:cNvPr id="110" name="Shape 110"/>
            <p:cNvSpPr/>
            <p:nvPr/>
          </p:nvSpPr>
          <p:spPr>
            <a:xfrm>
              <a:off x="0" y="0"/>
              <a:ext cx="1993900" cy="47498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pic>
          <p:nvPicPr>
            <p:cNvPr id="111" name="droppedImage.pdf"/>
            <p:cNvPicPr/>
            <p:nvPr/>
          </p:nvPicPr>
          <p:blipFill>
            <a:blip r:embed="rId2">
              <a:extLst/>
            </a:blip>
            <a:stretch>
              <a:fillRect/>
            </a:stretch>
          </p:blipFill>
          <p:spPr>
            <a:xfrm>
              <a:off x="875169" y="466629"/>
              <a:ext cx="130049" cy="579306"/>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112" name="Shape 112"/>
            <p:cNvSpPr/>
            <p:nvPr/>
          </p:nvSpPr>
          <p:spPr>
            <a:xfrm>
              <a:off x="697902" y="1540433"/>
              <a:ext cx="614631"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S</a:t>
              </a:r>
            </a:p>
          </p:txBody>
        </p:sp>
        <p:sp>
          <p:nvSpPr>
            <p:cNvPr id="113" name="Shape 113"/>
            <p:cNvSpPr/>
            <p:nvPr/>
          </p:nvSpPr>
          <p:spPr>
            <a:xfrm>
              <a:off x="256338" y="3322861"/>
              <a:ext cx="1523158"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lvl="0" algn="ctr">
                <a:defRPr sz="1800"/>
              </a:pPr>
              <a:r>
                <a:rPr cap="all" sz="3200">
                  <a:solidFill>
                    <a:srgbClr val="5C554F"/>
                  </a:solidFill>
                  <a:latin typeface="Abadi MT Condensed Light"/>
                  <a:ea typeface="Abadi MT Condensed Light"/>
                  <a:cs typeface="Abadi MT Condensed Light"/>
                  <a:sym typeface="Abadi MT Condensed Light"/>
                </a:rPr>
                <a:t>The </a:t>
              </a:r>
              <a:r>
                <a:rPr cap="all" spc="-192" sz="3200">
                  <a:solidFill>
                    <a:srgbClr val="5C554F"/>
                  </a:solidFill>
                  <a:latin typeface="Abadi MT Condensed Light"/>
                  <a:ea typeface="Abadi MT Condensed Light"/>
                  <a:cs typeface="Abadi MT Condensed Light"/>
                  <a:sym typeface="Abadi MT Condensed Light"/>
                </a:rPr>
                <a:t>Kingdom</a:t>
              </a:r>
            </a:p>
          </p:txBody>
        </p:sp>
        <p:sp>
          <p:nvSpPr>
            <p:cNvPr id="114" name="Shape 114"/>
            <p:cNvSpPr/>
            <p:nvPr/>
          </p:nvSpPr>
          <p:spPr>
            <a:xfrm>
              <a:off x="620875" y="2604587"/>
              <a:ext cx="794084"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12-16</a:t>
              </a:r>
            </a:p>
          </p:txBody>
        </p:sp>
      </p:grpSp>
      <p:sp>
        <p:nvSpPr>
          <p:cNvPr id="116" name="Shape 116"/>
          <p:cNvSpPr/>
          <p:nvPr>
            <p:ph type="body" idx="4294967295"/>
          </p:nvPr>
        </p:nvSpPr>
        <p:spPr>
          <a:xfrm>
            <a:off x="2082800" y="1657350"/>
            <a:ext cx="8140700" cy="5802363"/>
          </a:xfrm>
          <a:prstGeom prst="rect">
            <a:avLst/>
          </a:prstGeom>
        </p:spPr>
        <p:txBody>
          <a:bodyPr lIns="38100" tIns="38100" rIns="38100" bIns="38100">
            <a:noAutofit/>
          </a:bodyPr>
          <a:lstStyle/>
          <a:p>
            <a:pPr lvl="0" marL="406400" indent="-406400" algn="l">
              <a:lnSpc>
                <a:spcPct val="120000"/>
              </a:lnSpc>
              <a:spcBef>
                <a:spcPts val="900"/>
              </a:spcBef>
              <a:buSzPct val="125000"/>
              <a:buChar char="•"/>
              <a:defRPr sz="1800"/>
            </a:pPr>
            <a:r>
              <a:rPr sz="4400">
                <a:solidFill>
                  <a:srgbClr val="5C554F"/>
                </a:solidFill>
                <a:latin typeface="Helvetica"/>
                <a:ea typeface="Helvetica"/>
                <a:cs typeface="Helvetica"/>
                <a:sym typeface="Helvetica"/>
              </a:rPr>
              <a:t>The vision: </a:t>
            </a:r>
            <a:endParaRPr sz="4400">
              <a:solidFill>
                <a:srgbClr val="5C554F"/>
              </a:solidFill>
              <a:latin typeface="Helvetica"/>
              <a:ea typeface="Helvetica"/>
              <a:cs typeface="Helvetica"/>
              <a:sym typeface="Helvetica"/>
            </a:endParaRPr>
          </a:p>
          <a:p>
            <a:pPr lvl="0" algn="l">
              <a:lnSpc>
                <a:spcPct val="120000"/>
              </a:lnSpc>
              <a:spcBef>
                <a:spcPts val="7200"/>
              </a:spcBef>
              <a:defRPr sz="1800"/>
            </a:pPr>
            <a:r>
              <a:rPr sz="3800">
                <a:solidFill>
                  <a:srgbClr val="5C554F"/>
                </a:solidFill>
                <a:latin typeface="Helvetica"/>
                <a:ea typeface="Helvetica"/>
                <a:cs typeface="Helvetica"/>
                <a:sym typeface="Helvetica"/>
              </a:rPr>
              <a:t>Nothing need to stop us from living a righteous life (8:15). This righteousness created by the Spirit of God brings glory to God as we live out His righteousness in our lives. This is His righteous kingdom.</a:t>
            </a:r>
          </a:p>
        </p:txBody>
      </p:sp>
      <p:sp>
        <p:nvSpPr>
          <p:cNvPr id="117" name="Shape 117"/>
          <p:cNvSpPr/>
          <p:nvPr/>
        </p:nvSpPr>
        <p:spPr>
          <a:xfrm>
            <a:off x="2870200" y="7559985"/>
            <a:ext cx="6972300" cy="179643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ctr">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RIGHTEOUSNESS</a:t>
            </a:r>
            <a:endPar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endParaRPr>
          </a:p>
          <a:p>
            <a:pPr lvl="0" algn="ctr">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SPREAD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xit" presetSubtype="2" presetID="17" grpId="1" fill="hold">
                                  <p:stCondLst>
                                    <p:cond delay="0"/>
                                  </p:stCondLst>
                                  <p:iterate type="el" backwards="0">
                                    <p:tmAbs val="0"/>
                                  </p:iterate>
                                  <p:childTnLst>
                                    <p:anim calcmode="lin" valueType="num">
                                      <p:cBhvr>
                                        <p:cTn id="6" dur="2500" fill="hold"/>
                                        <p:tgtEl>
                                          <p:spTgt spid="115"/>
                                        </p:tgtEl>
                                        <p:attrNameLst>
                                          <p:attrName>ppt_x</p:attrName>
                                        </p:attrNameLst>
                                      </p:cBhvr>
                                      <p:tavLst>
                                        <p:tav tm="0">
                                          <p:val>
                                            <p:strVal val="ppt_x"/>
                                          </p:val>
                                        </p:tav>
                                        <p:tav tm="100000">
                                          <p:val>
                                            <p:strVal val="ppt_x+ppt_w/2"/>
                                          </p:val>
                                        </p:tav>
                                      </p:tavLst>
                                    </p:anim>
                                    <p:anim calcmode="lin" valueType="num">
                                      <p:cBhvr>
                                        <p:cTn id="7" dur="2500" fill="hold"/>
                                        <p:tgtEl>
                                          <p:spTgt spid="115"/>
                                        </p:tgtEl>
                                        <p:attrNameLst>
                                          <p:attrName>ppt_y</p:attrName>
                                        </p:attrNameLst>
                                      </p:cBhvr>
                                      <p:tavLst>
                                        <p:tav tm="0">
                                          <p:val>
                                            <p:strVal val="ppt_y"/>
                                          </p:val>
                                        </p:tav>
                                        <p:tav tm="100000">
                                          <p:val>
                                            <p:strVal val="ppt_y"/>
                                          </p:val>
                                        </p:tav>
                                      </p:tavLst>
                                    </p:anim>
                                    <p:anim calcmode="lin" valueType="num">
                                      <p:cBhvr>
                                        <p:cTn id="8" dur="2500" fill="hold"/>
                                        <p:tgtEl>
                                          <p:spTgt spid="115"/>
                                        </p:tgtEl>
                                        <p:attrNameLst>
                                          <p:attrName>ppt_w</p:attrName>
                                        </p:attrNameLst>
                                      </p:cBhvr>
                                      <p:tavLst>
                                        <p:tav tm="0">
                                          <p:val>
                                            <p:strVal val="ppt_w"/>
                                          </p:val>
                                        </p:tav>
                                        <p:tav tm="100000">
                                          <p:val>
                                            <p:fltVal val="0"/>
                                          </p:val>
                                        </p:tav>
                                      </p:tavLst>
                                    </p:anim>
                                    <p:anim calcmode="lin" valueType="num">
                                      <p:cBhvr>
                                        <p:cTn id="9" dur="2500" fill="hold"/>
                                        <p:tgtEl>
                                          <p:spTgt spid="115"/>
                                        </p:tgtEl>
                                        <p:attrNameLst>
                                          <p:attrName>ppt_h</p:attrName>
                                        </p:attrNameLst>
                                      </p:cBhvr>
                                      <p:tavLst>
                                        <p:tav tm="0">
                                          <p:val>
                                            <p:strVal val="ppt_h"/>
                                          </p:val>
                                        </p:tav>
                                        <p:tav tm="100000">
                                          <p:val>
                                            <p:strVal val="ppt_h"/>
                                          </p:val>
                                        </p:tav>
                                      </p:tavLst>
                                    </p:anim>
                                    <p:set>
                                      <p:cBhvr>
                                        <p:cTn id="10" fill="hold">
                                          <p:stCondLst>
                                            <p:cond delay="2499"/>
                                          </p:stCondLst>
                                        </p:cTn>
                                        <p:tgtEl>
                                          <p:spTgt spid="115"/>
                                        </p:tgtEl>
                                        <p:attrNameLst>
                                          <p:attrName>style.visibility</p:attrName>
                                        </p:attrNameLst>
                                      </p:cBhvr>
                                      <p:to>
                                        <p:strVal val="hidden"/>
                                      </p:to>
                                    </p:set>
                                  </p:childTnLst>
                                </p:cTn>
                              </p:par>
                            </p:childTnLst>
                          </p:cTn>
                        </p:par>
                        <p:par>
                          <p:cTn id="11" fill="hold">
                            <p:stCondLst>
                              <p:cond delay="2500"/>
                            </p:stCondLst>
                            <p:childTnLst>
                              <p:par>
                                <p:cTn id="12" nodeType="afterEffect" presetClass="entr" presetSubtype="6" presetID="18" grpId="2" fill="hold">
                                  <p:stCondLst>
                                    <p:cond delay="0"/>
                                  </p:stCondLst>
                                  <p:iterate type="el" backwards="0">
                                    <p:tmAbs val="0"/>
                                  </p:iterate>
                                  <p:childTnLst>
                                    <p:set>
                                      <p:cBhvr>
                                        <p:cTn id="13" fill="hold"/>
                                        <p:tgtEl>
                                          <p:spTgt spid="116"/>
                                        </p:tgtEl>
                                        <p:attrNameLst>
                                          <p:attrName>style.visibility</p:attrName>
                                        </p:attrNameLst>
                                      </p:cBhvr>
                                      <p:to>
                                        <p:strVal val="visible"/>
                                      </p:to>
                                    </p:set>
                                    <p:animEffect filter="strips(downRight)" transition="in">
                                      <p:cBhvr>
                                        <p:cTn id="14"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6" grpId="2"/>
      <p:bldP build="whole" bldLvl="1" animBg="1" rev="0" advAuto="0" spid="115"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nvSpPr>
        <p:spPr>
          <a:xfrm>
            <a:off x="4012865" y="245864"/>
            <a:ext cx="6588349"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Book of Romans 12:1-2</a:t>
            </a:r>
          </a:p>
        </p:txBody>
      </p:sp>
      <p:grpSp>
        <p:nvGrpSpPr>
          <p:cNvPr id="125" name="Group 125"/>
          <p:cNvGrpSpPr/>
          <p:nvPr/>
        </p:nvGrpSpPr>
        <p:grpSpPr>
          <a:xfrm>
            <a:off x="10601213" y="2820167"/>
            <a:ext cx="1993901" cy="4749801"/>
            <a:chOff x="0" y="0"/>
            <a:chExt cx="1993900" cy="4749800"/>
          </a:xfrm>
        </p:grpSpPr>
        <p:sp>
          <p:nvSpPr>
            <p:cNvPr id="120" name="Shape 120"/>
            <p:cNvSpPr/>
            <p:nvPr/>
          </p:nvSpPr>
          <p:spPr>
            <a:xfrm>
              <a:off x="0" y="0"/>
              <a:ext cx="1993900" cy="47498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pic>
          <p:nvPicPr>
            <p:cNvPr id="121" name="droppedImage.pdf"/>
            <p:cNvPicPr/>
            <p:nvPr/>
          </p:nvPicPr>
          <p:blipFill>
            <a:blip r:embed="rId2">
              <a:extLst/>
            </a:blip>
            <a:stretch>
              <a:fillRect/>
            </a:stretch>
          </p:blipFill>
          <p:spPr>
            <a:xfrm>
              <a:off x="875169" y="466629"/>
              <a:ext cx="130049" cy="579306"/>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122" name="Shape 122"/>
            <p:cNvSpPr/>
            <p:nvPr/>
          </p:nvSpPr>
          <p:spPr>
            <a:xfrm>
              <a:off x="697902" y="1540433"/>
              <a:ext cx="614631"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S</a:t>
              </a:r>
            </a:p>
          </p:txBody>
        </p:sp>
        <p:sp>
          <p:nvSpPr>
            <p:cNvPr id="123" name="Shape 123"/>
            <p:cNvSpPr/>
            <p:nvPr/>
          </p:nvSpPr>
          <p:spPr>
            <a:xfrm>
              <a:off x="256338" y="3322861"/>
              <a:ext cx="1523158"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lvl="0" algn="ctr">
                <a:defRPr sz="1800"/>
              </a:pPr>
              <a:r>
                <a:rPr cap="all" sz="3200">
                  <a:solidFill>
                    <a:srgbClr val="5C554F"/>
                  </a:solidFill>
                  <a:latin typeface="Abadi MT Condensed Light"/>
                  <a:ea typeface="Abadi MT Condensed Light"/>
                  <a:cs typeface="Abadi MT Condensed Light"/>
                  <a:sym typeface="Abadi MT Condensed Light"/>
                </a:rPr>
                <a:t>The </a:t>
              </a:r>
              <a:r>
                <a:rPr cap="all" spc="-192" sz="3200">
                  <a:solidFill>
                    <a:srgbClr val="5C554F"/>
                  </a:solidFill>
                  <a:latin typeface="Abadi MT Condensed Light"/>
                  <a:ea typeface="Abadi MT Condensed Light"/>
                  <a:cs typeface="Abadi MT Condensed Light"/>
                  <a:sym typeface="Abadi MT Condensed Light"/>
                </a:rPr>
                <a:t>Kingdom</a:t>
              </a:r>
            </a:p>
          </p:txBody>
        </p:sp>
        <p:sp>
          <p:nvSpPr>
            <p:cNvPr id="124" name="Shape 124"/>
            <p:cNvSpPr/>
            <p:nvPr/>
          </p:nvSpPr>
          <p:spPr>
            <a:xfrm>
              <a:off x="620875" y="2604587"/>
              <a:ext cx="794084"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12-16</a:t>
              </a:r>
            </a:p>
          </p:txBody>
        </p:sp>
      </p:grpSp>
      <p:sp>
        <p:nvSpPr>
          <p:cNvPr id="126" name="Shape 126"/>
          <p:cNvSpPr/>
          <p:nvPr>
            <p:ph type="body" idx="4294967295"/>
          </p:nvPr>
        </p:nvSpPr>
        <p:spPr>
          <a:xfrm>
            <a:off x="1930399" y="1442217"/>
            <a:ext cx="8089901" cy="1028701"/>
          </a:xfrm>
          <a:prstGeom prst="rect">
            <a:avLst/>
          </a:prstGeom>
        </p:spPr>
        <p:txBody>
          <a:bodyPr lIns="38100" tIns="38100" rIns="38100" bIns="38100">
            <a:noAutofit/>
          </a:bodyPr>
          <a:lstStyle>
            <a:lvl1pPr marL="452581" indent="-452581" algn="l">
              <a:buSzPct val="107000"/>
              <a:buChar char="•"/>
              <a:defRPr sz="4900"/>
            </a:lvl1pPr>
          </a:lstStyle>
          <a:p>
            <a:pPr lvl="0">
              <a:defRPr sz="1800"/>
            </a:pPr>
            <a:r>
              <a:rPr sz="4900"/>
              <a:t>Our dedication to God </a:t>
            </a:r>
          </a:p>
        </p:txBody>
      </p:sp>
      <p:sp>
        <p:nvSpPr>
          <p:cNvPr id="127" name="Shape 127"/>
          <p:cNvSpPr/>
          <p:nvPr/>
        </p:nvSpPr>
        <p:spPr>
          <a:xfrm>
            <a:off x="2075634" y="3683000"/>
            <a:ext cx="4826001" cy="508000"/>
          </a:xfrm>
          <a:prstGeom prst="roundRect">
            <a:avLst>
              <a:gd name="adj" fmla="val 37500"/>
            </a:avLst>
          </a:prstGeom>
          <a:solidFill>
            <a:srgbClr val="FFF0D0"/>
          </a:solidFill>
          <a:ln w="12700">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28" name="Shape 128"/>
          <p:cNvSpPr/>
          <p:nvPr/>
        </p:nvSpPr>
        <p:spPr>
          <a:xfrm>
            <a:off x="4705350" y="4963012"/>
            <a:ext cx="3935370" cy="508001"/>
          </a:xfrm>
          <a:prstGeom prst="roundRect">
            <a:avLst>
              <a:gd name="adj" fmla="val 37500"/>
            </a:avLst>
          </a:prstGeom>
          <a:solidFill>
            <a:srgbClr val="FFF0D0"/>
          </a:solidFill>
          <a:ln w="12700">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29" name="Shape 129"/>
          <p:cNvSpPr/>
          <p:nvPr/>
        </p:nvSpPr>
        <p:spPr>
          <a:xfrm>
            <a:off x="5834834" y="4368800"/>
            <a:ext cx="3594101" cy="508000"/>
          </a:xfrm>
          <a:prstGeom prst="roundRect">
            <a:avLst>
              <a:gd name="adj" fmla="val 37500"/>
            </a:avLst>
          </a:prstGeom>
          <a:solidFill>
            <a:srgbClr val="DAE7FF"/>
          </a:solidFill>
          <a:ln w="12700">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30" name="Shape 130"/>
          <p:cNvSpPr/>
          <p:nvPr/>
        </p:nvSpPr>
        <p:spPr>
          <a:xfrm>
            <a:off x="4208239" y="5557224"/>
            <a:ext cx="5806836" cy="508001"/>
          </a:xfrm>
          <a:prstGeom prst="roundRect">
            <a:avLst>
              <a:gd name="adj" fmla="val 30000"/>
            </a:avLst>
          </a:prstGeom>
          <a:solidFill>
            <a:srgbClr val="DAE7FF"/>
          </a:solidFill>
          <a:ln w="12700">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31" name="Shape 131"/>
          <p:cNvSpPr/>
          <p:nvPr/>
        </p:nvSpPr>
        <p:spPr>
          <a:xfrm>
            <a:off x="2301424" y="6165953"/>
            <a:ext cx="2545557" cy="508001"/>
          </a:xfrm>
          <a:prstGeom prst="roundRect">
            <a:avLst>
              <a:gd name="adj" fmla="val 30000"/>
            </a:avLst>
          </a:prstGeom>
          <a:solidFill>
            <a:srgbClr val="DAE7FF"/>
          </a:solidFill>
          <a:ln w="12700">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32" name="Shape 132"/>
          <p:cNvSpPr/>
          <p:nvPr/>
        </p:nvSpPr>
        <p:spPr>
          <a:xfrm>
            <a:off x="2310584" y="6781032"/>
            <a:ext cx="7708901" cy="1273523"/>
          </a:xfrm>
          <a:prstGeom prst="roundRect">
            <a:avLst>
              <a:gd name="adj" fmla="val 11967"/>
            </a:avLst>
          </a:prstGeom>
          <a:solidFill>
            <a:srgbClr val="FFD6ED"/>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33" name="Shape 133"/>
          <p:cNvSpPr/>
          <p:nvPr/>
        </p:nvSpPr>
        <p:spPr>
          <a:xfrm>
            <a:off x="2297884" y="2462147"/>
            <a:ext cx="7721601" cy="601773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nSpc>
                <a:spcPct val="120000"/>
              </a:lnSpc>
              <a:defRPr sz="3500">
                <a:latin typeface="Times New Roman"/>
                <a:ea typeface="Times New Roman"/>
                <a:cs typeface="Times New Roman"/>
                <a:sym typeface="Times New Roman"/>
              </a:defRPr>
            </a:lvl1pPr>
          </a:lstStyle>
          <a:p>
            <a:pPr lvl="0">
              <a:defRPr sz="1800"/>
            </a:pPr>
            <a:r>
              <a:rPr sz="3500"/>
              <a:t>“I urge you therefore, brethren, by the mercies of God, to present your bodies a living and holy sacrifice, acceptable to God, which is your spiritual service of worship. And do not be conformed to this world, but be transformed by the renewing of your mind, that you may prove what the will of God is, that which is good and acceptable and perfect.” (Romans 12:1-2).</a:t>
            </a:r>
            <a:endParaRPr sz="3500">
              <a:solidFill>
                <a:srgbClr val="060605"/>
              </a:solidFill>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xit" presetSubtype="2" presetID="17" grpId="1" fill="hold">
                                  <p:stCondLst>
                                    <p:cond delay="0"/>
                                  </p:stCondLst>
                                  <p:iterate type="el" backwards="0">
                                    <p:tmAbs val="0"/>
                                  </p:iterate>
                                  <p:childTnLst>
                                    <p:anim calcmode="lin" valueType="num">
                                      <p:cBhvr>
                                        <p:cTn id="6" dur="2500" fill="hold"/>
                                        <p:tgtEl>
                                          <p:spTgt spid="125"/>
                                        </p:tgtEl>
                                        <p:attrNameLst>
                                          <p:attrName>ppt_x</p:attrName>
                                        </p:attrNameLst>
                                      </p:cBhvr>
                                      <p:tavLst>
                                        <p:tav tm="0">
                                          <p:val>
                                            <p:strVal val="ppt_x"/>
                                          </p:val>
                                        </p:tav>
                                        <p:tav tm="100000">
                                          <p:val>
                                            <p:strVal val="ppt_x+ppt_w/2"/>
                                          </p:val>
                                        </p:tav>
                                      </p:tavLst>
                                    </p:anim>
                                    <p:anim calcmode="lin" valueType="num">
                                      <p:cBhvr>
                                        <p:cTn id="7" dur="2500" fill="hold"/>
                                        <p:tgtEl>
                                          <p:spTgt spid="125"/>
                                        </p:tgtEl>
                                        <p:attrNameLst>
                                          <p:attrName>ppt_y</p:attrName>
                                        </p:attrNameLst>
                                      </p:cBhvr>
                                      <p:tavLst>
                                        <p:tav tm="0">
                                          <p:val>
                                            <p:strVal val="ppt_y"/>
                                          </p:val>
                                        </p:tav>
                                        <p:tav tm="100000">
                                          <p:val>
                                            <p:strVal val="ppt_y"/>
                                          </p:val>
                                        </p:tav>
                                      </p:tavLst>
                                    </p:anim>
                                    <p:anim calcmode="lin" valueType="num">
                                      <p:cBhvr>
                                        <p:cTn id="8" dur="2500" fill="hold"/>
                                        <p:tgtEl>
                                          <p:spTgt spid="125"/>
                                        </p:tgtEl>
                                        <p:attrNameLst>
                                          <p:attrName>ppt_w</p:attrName>
                                        </p:attrNameLst>
                                      </p:cBhvr>
                                      <p:tavLst>
                                        <p:tav tm="0">
                                          <p:val>
                                            <p:strVal val="ppt_w"/>
                                          </p:val>
                                        </p:tav>
                                        <p:tav tm="100000">
                                          <p:val>
                                            <p:fltVal val="0"/>
                                          </p:val>
                                        </p:tav>
                                      </p:tavLst>
                                    </p:anim>
                                    <p:anim calcmode="lin" valueType="num">
                                      <p:cBhvr>
                                        <p:cTn id="9" dur="2500" fill="hold"/>
                                        <p:tgtEl>
                                          <p:spTgt spid="125"/>
                                        </p:tgtEl>
                                        <p:attrNameLst>
                                          <p:attrName>ppt_h</p:attrName>
                                        </p:attrNameLst>
                                      </p:cBhvr>
                                      <p:tavLst>
                                        <p:tav tm="0">
                                          <p:val>
                                            <p:strVal val="ppt_h"/>
                                          </p:val>
                                        </p:tav>
                                        <p:tav tm="100000">
                                          <p:val>
                                            <p:strVal val="ppt_h"/>
                                          </p:val>
                                        </p:tav>
                                      </p:tavLst>
                                    </p:anim>
                                    <p:set>
                                      <p:cBhvr>
                                        <p:cTn id="10" fill="hold">
                                          <p:stCondLst>
                                            <p:cond delay="2499"/>
                                          </p:stCondLst>
                                        </p:cTn>
                                        <p:tgtEl>
                                          <p:spTgt spid="125"/>
                                        </p:tgtEl>
                                        <p:attrNameLst>
                                          <p:attrName>style.visibility</p:attrName>
                                        </p:attrNameLst>
                                      </p:cBhvr>
                                      <p:to>
                                        <p:strVal val="hidden"/>
                                      </p:to>
                                    </p:set>
                                  </p:childTnLst>
                                </p:cTn>
                              </p:par>
                            </p:childTnLst>
                          </p:cTn>
                        </p:par>
                        <p:par>
                          <p:cTn id="11" fill="hold">
                            <p:stCondLst>
                              <p:cond delay="2500"/>
                            </p:stCondLst>
                            <p:childTnLst>
                              <p:par>
                                <p:cTn id="12" nodeType="afterEffect" presetClass="entr" presetSubtype="6" presetID="18" grpId="2" fill="hold">
                                  <p:stCondLst>
                                    <p:cond delay="0"/>
                                  </p:stCondLst>
                                  <p:iterate type="el" backwards="0">
                                    <p:tmAbs val="0"/>
                                  </p:iterate>
                                  <p:childTnLst>
                                    <p:set>
                                      <p:cBhvr>
                                        <p:cTn id="13" fill="hold"/>
                                        <p:tgtEl>
                                          <p:spTgt spid="133"/>
                                        </p:tgtEl>
                                        <p:attrNameLst>
                                          <p:attrName>style.visibility</p:attrName>
                                        </p:attrNameLst>
                                      </p:cBhvr>
                                      <p:to>
                                        <p:strVal val="visible"/>
                                      </p:to>
                                    </p:set>
                                    <p:animEffect filter="strips(downRight)" transition="in">
                                      <p:cBhvr>
                                        <p:cTn id="14" dur="1000"/>
                                        <p:tgtEl>
                                          <p:spTgt spid="133"/>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2" grpId="3" fill="hold">
                                  <p:stCondLst>
                                    <p:cond delay="0"/>
                                  </p:stCondLst>
                                  <p:iterate type="el" backwards="0">
                                    <p:tmAbs val="0"/>
                                  </p:iterate>
                                  <p:childTnLst>
                                    <p:set>
                                      <p:cBhvr>
                                        <p:cTn id="18" fill="hold"/>
                                        <p:tgtEl>
                                          <p:spTgt spid="127"/>
                                        </p:tgtEl>
                                        <p:attrNameLst>
                                          <p:attrName>style.visibility</p:attrName>
                                        </p:attrNameLst>
                                      </p:cBhvr>
                                      <p:to>
                                        <p:strVal val="visible"/>
                                      </p:to>
                                    </p:set>
                                    <p:animEffect filter="wipe(left)" transition="in">
                                      <p:cBhvr>
                                        <p:cTn id="19" dur="1000"/>
                                        <p:tgtEl>
                                          <p:spTgt spid="127"/>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4" fill="hold">
                                  <p:stCondLst>
                                    <p:cond delay="0"/>
                                  </p:stCondLst>
                                  <p:iterate type="el" backwards="0">
                                    <p:tmAbs val="0"/>
                                  </p:iterate>
                                  <p:childTnLst>
                                    <p:set>
                                      <p:cBhvr>
                                        <p:cTn id="23" fill="hold"/>
                                        <p:tgtEl>
                                          <p:spTgt spid="128"/>
                                        </p:tgtEl>
                                        <p:attrNameLst>
                                          <p:attrName>style.visibility</p:attrName>
                                        </p:attrNameLst>
                                      </p:cBhvr>
                                      <p:to>
                                        <p:strVal val="visible"/>
                                      </p:to>
                                    </p:set>
                                    <p:animEffect filter="wipe(left)" transition="in">
                                      <p:cBhvr>
                                        <p:cTn id="24" dur="1000"/>
                                        <p:tgtEl>
                                          <p:spTgt spid="128"/>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8" presetID="22" grpId="5" fill="hold">
                                  <p:stCondLst>
                                    <p:cond delay="0"/>
                                  </p:stCondLst>
                                  <p:iterate type="el" backwards="0">
                                    <p:tmAbs val="0"/>
                                  </p:iterate>
                                  <p:childTnLst>
                                    <p:set>
                                      <p:cBhvr>
                                        <p:cTn id="28" fill="hold"/>
                                        <p:tgtEl>
                                          <p:spTgt spid="129"/>
                                        </p:tgtEl>
                                        <p:attrNameLst>
                                          <p:attrName>style.visibility</p:attrName>
                                        </p:attrNameLst>
                                      </p:cBhvr>
                                      <p:to>
                                        <p:strVal val="visible"/>
                                      </p:to>
                                    </p:set>
                                    <p:animEffect filter="wipe(left)" transition="in">
                                      <p:cBhvr>
                                        <p:cTn id="29" dur="1000"/>
                                        <p:tgtEl>
                                          <p:spTgt spid="129"/>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8" presetID="22" grpId="6" fill="hold">
                                  <p:stCondLst>
                                    <p:cond delay="0"/>
                                  </p:stCondLst>
                                  <p:iterate type="el" backwards="0">
                                    <p:tmAbs val="0"/>
                                  </p:iterate>
                                  <p:childTnLst>
                                    <p:set>
                                      <p:cBhvr>
                                        <p:cTn id="33" fill="hold"/>
                                        <p:tgtEl>
                                          <p:spTgt spid="130"/>
                                        </p:tgtEl>
                                        <p:attrNameLst>
                                          <p:attrName>style.visibility</p:attrName>
                                        </p:attrNameLst>
                                      </p:cBhvr>
                                      <p:to>
                                        <p:strVal val="visible"/>
                                      </p:to>
                                    </p:set>
                                    <p:animEffect filter="wipe(left)" transition="in">
                                      <p:cBhvr>
                                        <p:cTn id="34" dur="1000"/>
                                        <p:tgtEl>
                                          <p:spTgt spid="130"/>
                                        </p:tgtEl>
                                      </p:cBhvr>
                                    </p:animEffec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8" presetID="22" grpId="7" fill="hold">
                                  <p:stCondLst>
                                    <p:cond delay="0"/>
                                  </p:stCondLst>
                                  <p:iterate type="el" backwards="0">
                                    <p:tmAbs val="0"/>
                                  </p:iterate>
                                  <p:childTnLst>
                                    <p:set>
                                      <p:cBhvr>
                                        <p:cTn id="38" fill="hold"/>
                                        <p:tgtEl>
                                          <p:spTgt spid="131"/>
                                        </p:tgtEl>
                                        <p:attrNameLst>
                                          <p:attrName>style.visibility</p:attrName>
                                        </p:attrNameLst>
                                      </p:cBhvr>
                                      <p:to>
                                        <p:strVal val="visible"/>
                                      </p:to>
                                    </p:set>
                                    <p:animEffect filter="wipe(left)" transition="in">
                                      <p:cBhvr>
                                        <p:cTn id="39" dur="1000"/>
                                        <p:tgtEl>
                                          <p:spTgt spid="131"/>
                                        </p:tgtEl>
                                      </p:cBhvr>
                                    </p:animEffec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8" presetID="22" grpId="8" fill="hold">
                                  <p:stCondLst>
                                    <p:cond delay="0"/>
                                  </p:stCondLst>
                                  <p:iterate type="el" backwards="0">
                                    <p:tmAbs val="0"/>
                                  </p:iterate>
                                  <p:childTnLst>
                                    <p:set>
                                      <p:cBhvr>
                                        <p:cTn id="43" fill="hold"/>
                                        <p:tgtEl>
                                          <p:spTgt spid="132"/>
                                        </p:tgtEl>
                                        <p:attrNameLst>
                                          <p:attrName>style.visibility</p:attrName>
                                        </p:attrNameLst>
                                      </p:cBhvr>
                                      <p:to>
                                        <p:strVal val="visible"/>
                                      </p:to>
                                    </p:set>
                                    <p:animEffect filter="wipe(left)" transition="in">
                                      <p:cBhvr>
                                        <p:cTn id="44"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1" grpId="7"/>
      <p:bldP build="whole" bldLvl="1" animBg="1" rev="0" advAuto="0" spid="127" grpId="3"/>
      <p:bldP build="whole" bldLvl="1" animBg="1" rev="0" advAuto="0" spid="132" grpId="8"/>
      <p:bldP build="whole" bldLvl="1" animBg="1" rev="0" advAuto="0" spid="130" grpId="6"/>
      <p:bldP build="whole" bldLvl="1" animBg="1" rev="0" advAuto="0" spid="125" grpId="1"/>
      <p:bldP build="whole" bldLvl="1" animBg="1" rev="0" advAuto="0" spid="128" grpId="4"/>
      <p:bldP build="whole" bldLvl="1" animBg="1" rev="0" advAuto="0" spid="129" grpId="5"/>
      <p:bldP build="whole" bldLvl="1" animBg="1" rev="0" advAuto="0" spid="133"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nvSpPr>
        <p:spPr>
          <a:xfrm>
            <a:off x="3988841" y="245864"/>
            <a:ext cx="6636396"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Book of Romans 12:3-8</a:t>
            </a:r>
          </a:p>
        </p:txBody>
      </p:sp>
      <p:grpSp>
        <p:nvGrpSpPr>
          <p:cNvPr id="141" name="Group 141"/>
          <p:cNvGrpSpPr/>
          <p:nvPr/>
        </p:nvGrpSpPr>
        <p:grpSpPr>
          <a:xfrm>
            <a:off x="10601213" y="2820167"/>
            <a:ext cx="1993901" cy="4749801"/>
            <a:chOff x="0" y="0"/>
            <a:chExt cx="1993900" cy="4749800"/>
          </a:xfrm>
        </p:grpSpPr>
        <p:sp>
          <p:nvSpPr>
            <p:cNvPr id="136" name="Shape 136"/>
            <p:cNvSpPr/>
            <p:nvPr/>
          </p:nvSpPr>
          <p:spPr>
            <a:xfrm>
              <a:off x="0" y="0"/>
              <a:ext cx="1993900" cy="47498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pic>
          <p:nvPicPr>
            <p:cNvPr id="137" name="droppedImage.pdf"/>
            <p:cNvPicPr/>
            <p:nvPr/>
          </p:nvPicPr>
          <p:blipFill>
            <a:blip r:embed="rId2">
              <a:extLst/>
            </a:blip>
            <a:stretch>
              <a:fillRect/>
            </a:stretch>
          </p:blipFill>
          <p:spPr>
            <a:xfrm>
              <a:off x="875169" y="466629"/>
              <a:ext cx="130049" cy="579306"/>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138" name="Shape 138"/>
            <p:cNvSpPr/>
            <p:nvPr/>
          </p:nvSpPr>
          <p:spPr>
            <a:xfrm>
              <a:off x="697902" y="1540433"/>
              <a:ext cx="614631"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S</a:t>
              </a:r>
            </a:p>
          </p:txBody>
        </p:sp>
        <p:sp>
          <p:nvSpPr>
            <p:cNvPr id="139" name="Shape 139"/>
            <p:cNvSpPr/>
            <p:nvPr/>
          </p:nvSpPr>
          <p:spPr>
            <a:xfrm>
              <a:off x="256338" y="3322861"/>
              <a:ext cx="1523158"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lvl="0" algn="ctr">
                <a:defRPr sz="1800"/>
              </a:pPr>
              <a:r>
                <a:rPr cap="all" sz="3200">
                  <a:solidFill>
                    <a:srgbClr val="5C554F"/>
                  </a:solidFill>
                  <a:latin typeface="Abadi MT Condensed Light"/>
                  <a:ea typeface="Abadi MT Condensed Light"/>
                  <a:cs typeface="Abadi MT Condensed Light"/>
                  <a:sym typeface="Abadi MT Condensed Light"/>
                </a:rPr>
                <a:t>The </a:t>
              </a:r>
              <a:r>
                <a:rPr cap="all" spc="-192" sz="3200">
                  <a:solidFill>
                    <a:srgbClr val="5C554F"/>
                  </a:solidFill>
                  <a:latin typeface="Abadi MT Condensed Light"/>
                  <a:ea typeface="Abadi MT Condensed Light"/>
                  <a:cs typeface="Abadi MT Condensed Light"/>
                  <a:sym typeface="Abadi MT Condensed Light"/>
                </a:rPr>
                <a:t>Kingdom</a:t>
              </a:r>
            </a:p>
          </p:txBody>
        </p:sp>
        <p:sp>
          <p:nvSpPr>
            <p:cNvPr id="140" name="Shape 140"/>
            <p:cNvSpPr/>
            <p:nvPr/>
          </p:nvSpPr>
          <p:spPr>
            <a:xfrm>
              <a:off x="620875" y="2604587"/>
              <a:ext cx="794084"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12-16</a:t>
              </a:r>
            </a:p>
          </p:txBody>
        </p:sp>
      </p:grpSp>
      <p:sp>
        <p:nvSpPr>
          <p:cNvPr id="142" name="Shape 142"/>
          <p:cNvSpPr/>
          <p:nvPr>
            <p:ph type="body" idx="4294967295"/>
          </p:nvPr>
        </p:nvSpPr>
        <p:spPr>
          <a:xfrm>
            <a:off x="1841500" y="1676400"/>
            <a:ext cx="7962900" cy="2311400"/>
          </a:xfrm>
          <a:prstGeom prst="rect">
            <a:avLst/>
          </a:prstGeom>
        </p:spPr>
        <p:txBody>
          <a:bodyPr lIns="38100" tIns="38100" rIns="38100" bIns="38100">
            <a:noAutofit/>
          </a:bodyPr>
          <a:lstStyle/>
          <a:p>
            <a:pPr lvl="0" marL="406400" indent="-406400" algn="l">
              <a:spcBef>
                <a:spcPts val="4200"/>
              </a:spcBef>
              <a:buSzPct val="125000"/>
              <a:buChar char="•"/>
              <a:defRPr sz="1800"/>
            </a:pPr>
            <a:r>
              <a:rPr sz="4400">
                <a:solidFill>
                  <a:srgbClr val="5C554F"/>
                </a:solidFill>
                <a:latin typeface="Helvetica"/>
                <a:ea typeface="Helvetica"/>
                <a:cs typeface="Helvetica"/>
                <a:sym typeface="Helvetica"/>
              </a:rPr>
              <a:t>Love in God’s Body (12-16)</a:t>
            </a:r>
            <a:endParaRPr sz="4400">
              <a:solidFill>
                <a:srgbClr val="5C554F"/>
              </a:solidFill>
              <a:latin typeface="Helvetica"/>
              <a:ea typeface="Helvetica"/>
              <a:cs typeface="Helvetica"/>
              <a:sym typeface="Helvetica"/>
            </a:endParaRPr>
          </a:p>
          <a:p>
            <a:pPr lvl="0" marL="406400" indent="-406400" algn="l">
              <a:spcBef>
                <a:spcPts val="4200"/>
              </a:spcBef>
              <a:buSzPct val="125000"/>
              <a:buChar char="•"/>
              <a:defRPr sz="1800"/>
            </a:pPr>
            <a:r>
              <a:rPr sz="4400">
                <a:solidFill>
                  <a:srgbClr val="5C554F"/>
                </a:solidFill>
                <a:latin typeface="Helvetica"/>
                <a:ea typeface="Helvetica"/>
                <a:cs typeface="Helvetica"/>
                <a:sym typeface="Helvetica"/>
              </a:rPr>
              <a:t>Spiritual Gifts (12:3-8)</a:t>
            </a:r>
          </a:p>
        </p:txBody>
      </p:sp>
      <p:sp>
        <p:nvSpPr>
          <p:cNvPr id="143" name="Shape 143"/>
          <p:cNvSpPr/>
          <p:nvPr/>
        </p:nvSpPr>
        <p:spPr>
          <a:xfrm>
            <a:off x="5638800" y="4127500"/>
            <a:ext cx="2971800" cy="508000"/>
          </a:xfrm>
          <a:prstGeom prst="roundRect">
            <a:avLst>
              <a:gd name="adj" fmla="val 37500"/>
            </a:avLst>
          </a:prstGeom>
          <a:solidFill>
            <a:srgbClr val="FFF0D0"/>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44" name="Shape 144"/>
          <p:cNvSpPr/>
          <p:nvPr/>
        </p:nvSpPr>
        <p:spPr>
          <a:xfrm>
            <a:off x="2082800" y="4622800"/>
            <a:ext cx="5105400" cy="508000"/>
          </a:xfrm>
          <a:prstGeom prst="roundRect">
            <a:avLst>
              <a:gd name="adj" fmla="val 37500"/>
            </a:avLst>
          </a:prstGeom>
          <a:solidFill>
            <a:srgbClr val="FFF0D0"/>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45" name="Shape 145"/>
          <p:cNvSpPr/>
          <p:nvPr/>
        </p:nvSpPr>
        <p:spPr>
          <a:xfrm>
            <a:off x="4318000" y="6057900"/>
            <a:ext cx="4292600" cy="508000"/>
          </a:xfrm>
          <a:prstGeom prst="roundRect">
            <a:avLst>
              <a:gd name="adj" fmla="val 37500"/>
            </a:avLst>
          </a:prstGeom>
          <a:solidFill>
            <a:srgbClr val="FFF0D0"/>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46" name="Shape 146"/>
          <p:cNvSpPr/>
          <p:nvPr/>
        </p:nvSpPr>
        <p:spPr>
          <a:xfrm>
            <a:off x="4318000" y="7607300"/>
            <a:ext cx="2222500" cy="508000"/>
          </a:xfrm>
          <a:prstGeom prst="roundRect">
            <a:avLst>
              <a:gd name="adj" fmla="val 37500"/>
            </a:avLst>
          </a:prstGeom>
          <a:solidFill>
            <a:srgbClr val="FFF0D0"/>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47" name="Shape 147"/>
          <p:cNvSpPr/>
          <p:nvPr/>
        </p:nvSpPr>
        <p:spPr>
          <a:xfrm>
            <a:off x="2078789" y="4127500"/>
            <a:ext cx="7721601" cy="4889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defRPr sz="1800"/>
            </a:pPr>
            <a:r>
              <a:rPr sz="3400">
                <a:latin typeface="Times New Roman"/>
                <a:ea typeface="Times New Roman"/>
                <a:cs typeface="Times New Roman"/>
                <a:sym typeface="Times New Roman"/>
              </a:rPr>
              <a:t>“For just as we have many members in one body and all the members do </a:t>
            </a:r>
            <a:br>
              <a:rPr sz="3400">
                <a:latin typeface="Times New Roman"/>
                <a:ea typeface="Times New Roman"/>
                <a:cs typeface="Times New Roman"/>
                <a:sym typeface="Times New Roman"/>
              </a:rPr>
            </a:br>
            <a:r>
              <a:rPr sz="3400">
                <a:latin typeface="Times New Roman"/>
                <a:ea typeface="Times New Roman"/>
                <a:cs typeface="Times New Roman"/>
                <a:sym typeface="Times New Roman"/>
              </a:rPr>
              <a:t>not have the same function, so we, who are many, are one body in Christ, and individually members one of another. And since we have gifts that differ according to the grace given to us, let each exercise them accordingly: if prophecy, according to the proportion of his faith” (Romans 12:4-6).</a:t>
            </a:r>
            <a:endParaRPr sz="3400">
              <a:solidFill>
                <a:srgbClr val="060605"/>
              </a:solidFill>
              <a:latin typeface="Times New Roman"/>
              <a:ea typeface="Times New Roman"/>
              <a:cs typeface="Times New Roman"/>
              <a:sym typeface="Times New Roman"/>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xit" presetSubtype="2" presetID="17" grpId="1" fill="hold">
                                  <p:stCondLst>
                                    <p:cond delay="0"/>
                                  </p:stCondLst>
                                  <p:iterate type="el" backwards="0">
                                    <p:tmAbs val="0"/>
                                  </p:iterate>
                                  <p:childTnLst>
                                    <p:anim calcmode="lin" valueType="num">
                                      <p:cBhvr>
                                        <p:cTn id="6" dur="2500" fill="hold"/>
                                        <p:tgtEl>
                                          <p:spTgt spid="141"/>
                                        </p:tgtEl>
                                        <p:attrNameLst>
                                          <p:attrName>ppt_x</p:attrName>
                                        </p:attrNameLst>
                                      </p:cBhvr>
                                      <p:tavLst>
                                        <p:tav tm="0">
                                          <p:val>
                                            <p:strVal val="ppt_x"/>
                                          </p:val>
                                        </p:tav>
                                        <p:tav tm="100000">
                                          <p:val>
                                            <p:strVal val="ppt_x+ppt_w/2"/>
                                          </p:val>
                                        </p:tav>
                                      </p:tavLst>
                                    </p:anim>
                                    <p:anim calcmode="lin" valueType="num">
                                      <p:cBhvr>
                                        <p:cTn id="7" dur="2500" fill="hold"/>
                                        <p:tgtEl>
                                          <p:spTgt spid="141"/>
                                        </p:tgtEl>
                                        <p:attrNameLst>
                                          <p:attrName>ppt_y</p:attrName>
                                        </p:attrNameLst>
                                      </p:cBhvr>
                                      <p:tavLst>
                                        <p:tav tm="0">
                                          <p:val>
                                            <p:strVal val="ppt_y"/>
                                          </p:val>
                                        </p:tav>
                                        <p:tav tm="100000">
                                          <p:val>
                                            <p:strVal val="ppt_y"/>
                                          </p:val>
                                        </p:tav>
                                      </p:tavLst>
                                    </p:anim>
                                    <p:anim calcmode="lin" valueType="num">
                                      <p:cBhvr>
                                        <p:cTn id="8" dur="2500" fill="hold"/>
                                        <p:tgtEl>
                                          <p:spTgt spid="141"/>
                                        </p:tgtEl>
                                        <p:attrNameLst>
                                          <p:attrName>ppt_w</p:attrName>
                                        </p:attrNameLst>
                                      </p:cBhvr>
                                      <p:tavLst>
                                        <p:tav tm="0">
                                          <p:val>
                                            <p:strVal val="ppt_w"/>
                                          </p:val>
                                        </p:tav>
                                        <p:tav tm="100000">
                                          <p:val>
                                            <p:fltVal val="0"/>
                                          </p:val>
                                        </p:tav>
                                      </p:tavLst>
                                    </p:anim>
                                    <p:anim calcmode="lin" valueType="num">
                                      <p:cBhvr>
                                        <p:cTn id="9" dur="2500" fill="hold"/>
                                        <p:tgtEl>
                                          <p:spTgt spid="141"/>
                                        </p:tgtEl>
                                        <p:attrNameLst>
                                          <p:attrName>ppt_h</p:attrName>
                                        </p:attrNameLst>
                                      </p:cBhvr>
                                      <p:tavLst>
                                        <p:tav tm="0">
                                          <p:val>
                                            <p:strVal val="ppt_h"/>
                                          </p:val>
                                        </p:tav>
                                        <p:tav tm="100000">
                                          <p:val>
                                            <p:strVal val="ppt_h"/>
                                          </p:val>
                                        </p:tav>
                                      </p:tavLst>
                                    </p:anim>
                                    <p:set>
                                      <p:cBhvr>
                                        <p:cTn id="10" fill="hold">
                                          <p:stCondLst>
                                            <p:cond delay="2499"/>
                                          </p:stCondLst>
                                        </p:cTn>
                                        <p:tgtEl>
                                          <p:spTgt spid="14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 grpId="2" fill="hold">
                                  <p:stCondLst>
                                    <p:cond delay="0"/>
                                  </p:stCondLst>
                                  <p:iterate type="el" backwards="0">
                                    <p:tmAbs val="0"/>
                                  </p:iterate>
                                  <p:childTnLst>
                                    <p:set>
                                      <p:cBhvr>
                                        <p:cTn id="14" fill="hold"/>
                                        <p:tgtEl>
                                          <p:spTgt spid="142">
                                            <p:bg/>
                                          </p:spTgt>
                                        </p:tgtEl>
                                        <p:attrNameLst>
                                          <p:attrName>style.visibility</p:attrName>
                                        </p:attrNameLst>
                                      </p:cBhvr>
                                      <p:to>
                                        <p:strVal val="visible"/>
                                      </p:to>
                                    </p:set>
                                    <p:anim calcmode="lin" valueType="num">
                                      <p:cBhvr>
                                        <p:cTn id="15" dur="1000" fill="hold"/>
                                        <p:tgtEl>
                                          <p:spTgt spid="142">
                                            <p:bg/>
                                          </p:spTgt>
                                        </p:tgtEl>
                                        <p:attrNameLst>
                                          <p:attrName>ppt_x</p:attrName>
                                        </p:attrNameLst>
                                      </p:cBhvr>
                                      <p:tavLst>
                                        <p:tav tm="0">
                                          <p:val>
                                            <p:strVal val="0-#ppt_w/2"/>
                                          </p:val>
                                        </p:tav>
                                        <p:tav tm="100000">
                                          <p:val>
                                            <p:strVal val="#ppt_x"/>
                                          </p:val>
                                        </p:tav>
                                      </p:tavLst>
                                    </p:anim>
                                    <p:anim calcmode="lin" valueType="num">
                                      <p:cBhvr>
                                        <p:cTn id="16" dur="1000" fill="hold"/>
                                        <p:tgtEl>
                                          <p:spTgt spid="142">
                                            <p:bg/>
                                          </p:spTgt>
                                        </p:tgtEl>
                                        <p:attrNameLst>
                                          <p:attrName>ppt_y</p:attrName>
                                        </p:attrNameLst>
                                      </p:cBhvr>
                                      <p:tavLst>
                                        <p:tav tm="0">
                                          <p:val>
                                            <p:strVal val="#ppt_y"/>
                                          </p:val>
                                        </p:tav>
                                        <p:tav tm="100000">
                                          <p:val>
                                            <p:strVal val="#ppt_y"/>
                                          </p:val>
                                        </p:tav>
                                      </p:tavLst>
                                    </p:anim>
                                  </p:childTnLst>
                                </p:cTn>
                              </p:par>
                              <p:par>
                                <p:cTn id="17" presetClass="entr" presetSubtype="8" presetID="2" grpId="2" fill="hold">
                                  <p:stCondLst>
                                    <p:cond delay="0"/>
                                  </p:stCondLst>
                                  <p:iterate type="el" backwards="0">
                                    <p:tmAbs val="0"/>
                                  </p:iterate>
                                  <p:childTnLst>
                                    <p:set>
                                      <p:cBhvr>
                                        <p:cTn id="18" fill="hold"/>
                                        <p:tgtEl>
                                          <p:spTgt spid="142">
                                            <p:txEl>
                                              <p:pRg st="0" end="0"/>
                                            </p:txEl>
                                          </p:spTgt>
                                        </p:tgtEl>
                                        <p:attrNameLst>
                                          <p:attrName>style.visibility</p:attrName>
                                        </p:attrNameLst>
                                      </p:cBhvr>
                                      <p:to>
                                        <p:strVal val="visible"/>
                                      </p:to>
                                    </p:set>
                                    <p:anim calcmode="lin" valueType="num">
                                      <p:cBhvr>
                                        <p:cTn id="19" dur="1000" fill="hold"/>
                                        <p:tgtEl>
                                          <p:spTgt spid="142">
                                            <p:txEl>
                                              <p:pRg st="0" end="0"/>
                                            </p:txEl>
                                          </p:spTgt>
                                        </p:tgtEl>
                                        <p:attrNameLst>
                                          <p:attrName>ppt_x</p:attrName>
                                        </p:attrNameLst>
                                      </p:cBhvr>
                                      <p:tavLst>
                                        <p:tav tm="0">
                                          <p:val>
                                            <p:strVal val="0-#ppt_w/2"/>
                                          </p:val>
                                        </p:tav>
                                        <p:tav tm="100000">
                                          <p:val>
                                            <p:strVal val="#ppt_x"/>
                                          </p:val>
                                        </p:tav>
                                      </p:tavLst>
                                    </p:anim>
                                    <p:anim calcmode="lin" valueType="num">
                                      <p:cBhvr>
                                        <p:cTn id="20" dur="1000" fill="hold"/>
                                        <p:tgtEl>
                                          <p:spTgt spid="1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 grpId="2" fill="hold">
                                  <p:stCondLst>
                                    <p:cond delay="0"/>
                                  </p:stCondLst>
                                  <p:iterate type="el" backwards="0">
                                    <p:tmAbs val="0"/>
                                  </p:iterate>
                                  <p:childTnLst>
                                    <p:set>
                                      <p:cBhvr>
                                        <p:cTn id="24" fill="hold"/>
                                        <p:tgtEl>
                                          <p:spTgt spid="142">
                                            <p:txEl>
                                              <p:pRg st="1" end="1"/>
                                            </p:txEl>
                                          </p:spTgt>
                                        </p:tgtEl>
                                        <p:attrNameLst>
                                          <p:attrName>style.visibility</p:attrName>
                                        </p:attrNameLst>
                                      </p:cBhvr>
                                      <p:to>
                                        <p:strVal val="visible"/>
                                      </p:to>
                                    </p:set>
                                    <p:anim calcmode="lin" valueType="num">
                                      <p:cBhvr>
                                        <p:cTn id="25" dur="1000" fill="hold"/>
                                        <p:tgtEl>
                                          <p:spTgt spid="142">
                                            <p:txEl>
                                              <p:pRg st="1" end="1"/>
                                            </p:txEl>
                                          </p:spTgt>
                                        </p:tgtEl>
                                        <p:attrNameLst>
                                          <p:attrName>ppt_x</p:attrName>
                                        </p:attrNameLst>
                                      </p:cBhvr>
                                      <p:tavLst>
                                        <p:tav tm="0">
                                          <p:val>
                                            <p:strVal val="0-#ppt_w/2"/>
                                          </p:val>
                                        </p:tav>
                                        <p:tav tm="100000">
                                          <p:val>
                                            <p:strVal val="#ppt_x"/>
                                          </p:val>
                                        </p:tav>
                                      </p:tavLst>
                                    </p:anim>
                                    <p:anim calcmode="lin" valueType="num">
                                      <p:cBhvr>
                                        <p:cTn id="26" dur="1000" fill="hold"/>
                                        <p:tgtEl>
                                          <p:spTgt spid="142">
                                            <p:txEl>
                                              <p:pRg st="1" end="1"/>
                                            </p:txEl>
                                          </p:spTgt>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nodeType="afterEffect" presetClass="entr" presetSubtype="6" presetID="18" grpId="3" fill="hold">
                                  <p:stCondLst>
                                    <p:cond delay="0"/>
                                  </p:stCondLst>
                                  <p:iterate type="el" backwards="0">
                                    <p:tmAbs val="0"/>
                                  </p:iterate>
                                  <p:childTnLst>
                                    <p:set>
                                      <p:cBhvr>
                                        <p:cTn id="29" fill="hold"/>
                                        <p:tgtEl>
                                          <p:spTgt spid="147"/>
                                        </p:tgtEl>
                                        <p:attrNameLst>
                                          <p:attrName>style.visibility</p:attrName>
                                        </p:attrNameLst>
                                      </p:cBhvr>
                                      <p:to>
                                        <p:strVal val="visible"/>
                                      </p:to>
                                    </p:set>
                                    <p:animEffect filter="strips(downRight)" transition="in">
                                      <p:cBhvr>
                                        <p:cTn id="30" dur="1000"/>
                                        <p:tgtEl>
                                          <p:spTgt spid="147"/>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 grpId="4" fill="hold">
                                  <p:stCondLst>
                                    <p:cond delay="0"/>
                                  </p:stCondLst>
                                  <p:iterate type="el" backwards="0">
                                    <p:tmAbs val="0"/>
                                  </p:iterate>
                                  <p:childTnLst>
                                    <p:set>
                                      <p:cBhvr>
                                        <p:cTn id="34" fill="hold"/>
                                        <p:tgtEl>
                                          <p:spTgt spid="143"/>
                                        </p:tgtEl>
                                        <p:attrNameLst>
                                          <p:attrName>style.visibility</p:attrName>
                                        </p:attrNameLst>
                                      </p:cBhvr>
                                      <p:to>
                                        <p:strVal val="visible"/>
                                      </p:to>
                                    </p:set>
                                    <p:anim calcmode="lin" valueType="num">
                                      <p:cBhvr>
                                        <p:cTn id="35" dur="1000" fill="hold"/>
                                        <p:tgtEl>
                                          <p:spTgt spid="143"/>
                                        </p:tgtEl>
                                        <p:attrNameLst>
                                          <p:attrName>ppt_x</p:attrName>
                                        </p:attrNameLst>
                                      </p:cBhvr>
                                      <p:tavLst>
                                        <p:tav tm="0">
                                          <p:val>
                                            <p:strVal val="0-#ppt_w/2"/>
                                          </p:val>
                                        </p:tav>
                                        <p:tav tm="100000">
                                          <p:val>
                                            <p:strVal val="#ppt_x"/>
                                          </p:val>
                                        </p:tav>
                                      </p:tavLst>
                                    </p:anim>
                                    <p:anim calcmode="lin" valueType="num">
                                      <p:cBhvr>
                                        <p:cTn id="36" dur="10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8" presetID="2" grpId="5" fill="hold">
                                  <p:stCondLst>
                                    <p:cond delay="0"/>
                                  </p:stCondLst>
                                  <p:iterate type="el" backwards="0">
                                    <p:tmAbs val="0"/>
                                  </p:iterate>
                                  <p:childTnLst>
                                    <p:set>
                                      <p:cBhvr>
                                        <p:cTn id="40" fill="hold"/>
                                        <p:tgtEl>
                                          <p:spTgt spid="144"/>
                                        </p:tgtEl>
                                        <p:attrNameLst>
                                          <p:attrName>style.visibility</p:attrName>
                                        </p:attrNameLst>
                                      </p:cBhvr>
                                      <p:to>
                                        <p:strVal val="visible"/>
                                      </p:to>
                                    </p:set>
                                    <p:anim calcmode="lin" valueType="num">
                                      <p:cBhvr>
                                        <p:cTn id="41" dur="1000" fill="hold"/>
                                        <p:tgtEl>
                                          <p:spTgt spid="144"/>
                                        </p:tgtEl>
                                        <p:attrNameLst>
                                          <p:attrName>ppt_x</p:attrName>
                                        </p:attrNameLst>
                                      </p:cBhvr>
                                      <p:tavLst>
                                        <p:tav tm="0">
                                          <p:val>
                                            <p:strVal val="0-#ppt_w/2"/>
                                          </p:val>
                                        </p:tav>
                                        <p:tav tm="100000">
                                          <p:val>
                                            <p:strVal val="#ppt_x"/>
                                          </p:val>
                                        </p:tav>
                                      </p:tavLst>
                                    </p:anim>
                                    <p:anim calcmode="lin" valueType="num">
                                      <p:cBhvr>
                                        <p:cTn id="42" dur="1000" fill="hold"/>
                                        <p:tgtEl>
                                          <p:spTgt spid="144"/>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8" presetID="2" grpId="6" fill="hold">
                                  <p:stCondLst>
                                    <p:cond delay="0"/>
                                  </p:stCondLst>
                                  <p:iterate type="el" backwards="0">
                                    <p:tmAbs val="0"/>
                                  </p:iterate>
                                  <p:childTnLst>
                                    <p:set>
                                      <p:cBhvr>
                                        <p:cTn id="46" fill="hold"/>
                                        <p:tgtEl>
                                          <p:spTgt spid="145"/>
                                        </p:tgtEl>
                                        <p:attrNameLst>
                                          <p:attrName>style.visibility</p:attrName>
                                        </p:attrNameLst>
                                      </p:cBhvr>
                                      <p:to>
                                        <p:strVal val="visible"/>
                                      </p:to>
                                    </p:set>
                                    <p:anim calcmode="lin" valueType="num">
                                      <p:cBhvr>
                                        <p:cTn id="47" dur="1000" fill="hold"/>
                                        <p:tgtEl>
                                          <p:spTgt spid="145"/>
                                        </p:tgtEl>
                                        <p:attrNameLst>
                                          <p:attrName>ppt_x</p:attrName>
                                        </p:attrNameLst>
                                      </p:cBhvr>
                                      <p:tavLst>
                                        <p:tav tm="0">
                                          <p:val>
                                            <p:strVal val="0-#ppt_w/2"/>
                                          </p:val>
                                        </p:tav>
                                        <p:tav tm="100000">
                                          <p:val>
                                            <p:strVal val="#ppt_x"/>
                                          </p:val>
                                        </p:tav>
                                      </p:tavLst>
                                    </p:anim>
                                    <p:anim calcmode="lin" valueType="num">
                                      <p:cBhvr>
                                        <p:cTn id="48" dur="1000" fill="hold"/>
                                        <p:tgtEl>
                                          <p:spTgt spid="145"/>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8" presetID="2" grpId="7" fill="hold">
                                  <p:stCondLst>
                                    <p:cond delay="0"/>
                                  </p:stCondLst>
                                  <p:iterate type="el" backwards="0">
                                    <p:tmAbs val="0"/>
                                  </p:iterate>
                                  <p:childTnLst>
                                    <p:set>
                                      <p:cBhvr>
                                        <p:cTn id="52" fill="hold"/>
                                        <p:tgtEl>
                                          <p:spTgt spid="146"/>
                                        </p:tgtEl>
                                        <p:attrNameLst>
                                          <p:attrName>style.visibility</p:attrName>
                                        </p:attrNameLst>
                                      </p:cBhvr>
                                      <p:to>
                                        <p:strVal val="visible"/>
                                      </p:to>
                                    </p:set>
                                    <p:anim calcmode="lin" valueType="num">
                                      <p:cBhvr>
                                        <p:cTn id="53" dur="1000" fill="hold"/>
                                        <p:tgtEl>
                                          <p:spTgt spid="146"/>
                                        </p:tgtEl>
                                        <p:attrNameLst>
                                          <p:attrName>ppt_x</p:attrName>
                                        </p:attrNameLst>
                                      </p:cBhvr>
                                      <p:tavLst>
                                        <p:tav tm="0">
                                          <p:val>
                                            <p:strVal val="0-#ppt_w/2"/>
                                          </p:val>
                                        </p:tav>
                                        <p:tav tm="100000">
                                          <p:val>
                                            <p:strVal val="#ppt_x"/>
                                          </p:val>
                                        </p:tav>
                                      </p:tavLst>
                                    </p:anim>
                                    <p:anim calcmode="lin" valueType="num">
                                      <p:cBhvr>
                                        <p:cTn id="54" dur="1000" fill="hold"/>
                                        <p:tgtEl>
                                          <p:spTgt spid="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7" grpId="3"/>
      <p:bldP build="p" bldLvl="5" animBg="1" rev="0" advAuto="0" spid="142" grpId="2"/>
      <p:bldP build="whole" bldLvl="1" animBg="1" rev="0" advAuto="0" spid="144" grpId="5"/>
      <p:bldP build="whole" bldLvl="1" animBg="1" rev="0" advAuto="0" spid="141" grpId="1"/>
      <p:bldP build="whole" bldLvl="1" animBg="1" rev="0" advAuto="0" spid="143" grpId="4"/>
      <p:bldP build="whole" bldLvl="1" animBg="1" rev="0" advAuto="0" spid="145" grpId="6"/>
      <p:bldP build="whole" bldLvl="1" animBg="1" rev="0" advAuto="0" spid="146" grpId="7"/>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nvSpPr>
        <p:spPr>
          <a:xfrm>
            <a:off x="3858084" y="245864"/>
            <a:ext cx="6897911"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Book of Romans 12:9-21</a:t>
            </a:r>
          </a:p>
        </p:txBody>
      </p:sp>
      <p:grpSp>
        <p:nvGrpSpPr>
          <p:cNvPr id="155" name="Group 155"/>
          <p:cNvGrpSpPr/>
          <p:nvPr/>
        </p:nvGrpSpPr>
        <p:grpSpPr>
          <a:xfrm>
            <a:off x="10601213" y="2820167"/>
            <a:ext cx="1993901" cy="4749801"/>
            <a:chOff x="0" y="0"/>
            <a:chExt cx="1993900" cy="4749800"/>
          </a:xfrm>
        </p:grpSpPr>
        <p:sp>
          <p:nvSpPr>
            <p:cNvPr id="150" name="Shape 150"/>
            <p:cNvSpPr/>
            <p:nvPr/>
          </p:nvSpPr>
          <p:spPr>
            <a:xfrm>
              <a:off x="0" y="0"/>
              <a:ext cx="1993900" cy="47498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pic>
          <p:nvPicPr>
            <p:cNvPr id="151" name="droppedImage.pdf"/>
            <p:cNvPicPr/>
            <p:nvPr/>
          </p:nvPicPr>
          <p:blipFill>
            <a:blip r:embed="rId2">
              <a:extLst/>
            </a:blip>
            <a:stretch>
              <a:fillRect/>
            </a:stretch>
          </p:blipFill>
          <p:spPr>
            <a:xfrm>
              <a:off x="875169" y="466629"/>
              <a:ext cx="130049" cy="579306"/>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152" name="Shape 152"/>
            <p:cNvSpPr/>
            <p:nvPr/>
          </p:nvSpPr>
          <p:spPr>
            <a:xfrm>
              <a:off x="697902" y="1540433"/>
              <a:ext cx="614631"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S</a:t>
              </a:r>
            </a:p>
          </p:txBody>
        </p:sp>
        <p:sp>
          <p:nvSpPr>
            <p:cNvPr id="153" name="Shape 153"/>
            <p:cNvSpPr/>
            <p:nvPr/>
          </p:nvSpPr>
          <p:spPr>
            <a:xfrm>
              <a:off x="256338" y="3322861"/>
              <a:ext cx="1523158"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lvl="0" algn="ctr">
                <a:defRPr sz="1800"/>
              </a:pPr>
              <a:r>
                <a:rPr cap="all" sz="3200">
                  <a:solidFill>
                    <a:srgbClr val="5C554F"/>
                  </a:solidFill>
                  <a:latin typeface="Abadi MT Condensed Light"/>
                  <a:ea typeface="Abadi MT Condensed Light"/>
                  <a:cs typeface="Abadi MT Condensed Light"/>
                  <a:sym typeface="Abadi MT Condensed Light"/>
                </a:rPr>
                <a:t>The </a:t>
              </a:r>
              <a:r>
                <a:rPr cap="all" spc="-192" sz="3200">
                  <a:solidFill>
                    <a:srgbClr val="5C554F"/>
                  </a:solidFill>
                  <a:latin typeface="Abadi MT Condensed Light"/>
                  <a:ea typeface="Abadi MT Condensed Light"/>
                  <a:cs typeface="Abadi MT Condensed Light"/>
                  <a:sym typeface="Abadi MT Condensed Light"/>
                </a:rPr>
                <a:t>Kingdom</a:t>
              </a:r>
            </a:p>
          </p:txBody>
        </p:sp>
        <p:sp>
          <p:nvSpPr>
            <p:cNvPr id="154" name="Shape 154"/>
            <p:cNvSpPr/>
            <p:nvPr/>
          </p:nvSpPr>
          <p:spPr>
            <a:xfrm>
              <a:off x="620875" y="2604587"/>
              <a:ext cx="794084"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12-16</a:t>
              </a:r>
            </a:p>
          </p:txBody>
        </p:sp>
      </p:grpSp>
      <p:sp>
        <p:nvSpPr>
          <p:cNvPr id="156" name="Shape 156"/>
          <p:cNvSpPr/>
          <p:nvPr>
            <p:ph type="body" idx="4294967295"/>
          </p:nvPr>
        </p:nvSpPr>
        <p:spPr>
          <a:xfrm>
            <a:off x="1750851" y="1825771"/>
            <a:ext cx="9005144" cy="863601"/>
          </a:xfrm>
          <a:prstGeom prst="rect">
            <a:avLst/>
          </a:prstGeom>
        </p:spPr>
        <p:txBody>
          <a:bodyPr lIns="38100" tIns="38100" rIns="38100" bIns="38100">
            <a:noAutofit/>
          </a:bodyPr>
          <a:lstStyle>
            <a:lvl1pPr marL="452581" indent="-452581" algn="l">
              <a:buSzPct val="107000"/>
              <a:buChar char="•"/>
              <a:defRPr sz="4900"/>
            </a:lvl1pPr>
          </a:lstStyle>
          <a:p>
            <a:pPr lvl="0">
              <a:defRPr sz="1800"/>
            </a:pPr>
            <a:r>
              <a:rPr sz="4900"/>
              <a:t>Obligations to others (12:9-21)</a:t>
            </a:r>
          </a:p>
        </p:txBody>
      </p:sp>
      <p:sp>
        <p:nvSpPr>
          <p:cNvPr id="157" name="Shape 157"/>
          <p:cNvSpPr/>
          <p:nvPr/>
        </p:nvSpPr>
        <p:spPr>
          <a:xfrm>
            <a:off x="2322351" y="2829071"/>
            <a:ext cx="2425701" cy="508001"/>
          </a:xfrm>
          <a:prstGeom prst="roundRect">
            <a:avLst>
              <a:gd name="adj" fmla="val 37500"/>
            </a:avLst>
          </a:prstGeom>
          <a:solidFill>
            <a:srgbClr val="FFF0D0"/>
          </a:solidFill>
          <a:ln w="12700">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58" name="Shape 158"/>
          <p:cNvSpPr/>
          <p:nvPr/>
        </p:nvSpPr>
        <p:spPr>
          <a:xfrm>
            <a:off x="2322351" y="7241363"/>
            <a:ext cx="6972301" cy="1123579"/>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z="3600">
                <a:solidFill>
                  <a:srgbClr val="31339F"/>
                </a:solidFill>
                <a:effectLst>
                  <a:outerShdw sx="100000" sy="100000" kx="0" ky="0" algn="b" rotWithShape="0" blurRad="25400" dist="12700" dir="2700000">
                    <a:srgbClr val="000000">
                      <a:alpha val="75000"/>
                    </a:srgbClr>
                  </a:outerShdw>
                </a:effectLst>
                <a:latin typeface="Times New Roman"/>
                <a:ea typeface="Times New Roman"/>
                <a:cs typeface="Times New Roman"/>
                <a:sym typeface="Times New Roman"/>
              </a:defRPr>
            </a:lvl1pPr>
          </a:lstStyle>
          <a:p>
            <a:pPr lvl="0">
              <a:defRPr b="0" sz="1800">
                <a:solidFill>
                  <a:srgbClr val="000000"/>
                </a:solidFill>
                <a:effectLst/>
              </a:defRPr>
            </a:pPr>
            <a:r>
              <a:rPr b="1" sz="3600">
                <a:solidFill>
                  <a:srgbClr val="31339F"/>
                </a:solidFill>
                <a:effectLst>
                  <a:outerShdw sx="100000" sy="100000" kx="0" ky="0" algn="b" rotWithShape="0" blurRad="25400" dist="12700" dir="2700000">
                    <a:srgbClr val="000000">
                      <a:alpha val="75000"/>
                    </a:srgbClr>
                  </a:outerShdw>
                </a:effectLst>
              </a:rPr>
              <a:t>“For he who loves his neighbor has fulfilled the law” (13:8).</a:t>
            </a:r>
          </a:p>
        </p:txBody>
      </p:sp>
      <p:sp>
        <p:nvSpPr>
          <p:cNvPr id="159" name="Shape 159"/>
          <p:cNvSpPr/>
          <p:nvPr/>
        </p:nvSpPr>
        <p:spPr>
          <a:xfrm>
            <a:off x="2322351" y="3806971"/>
            <a:ext cx="4406901" cy="508001"/>
          </a:xfrm>
          <a:prstGeom prst="roundRect">
            <a:avLst>
              <a:gd name="adj" fmla="val 37500"/>
            </a:avLst>
          </a:prstGeom>
          <a:solidFill>
            <a:srgbClr val="FFF0D0"/>
          </a:solidFill>
          <a:ln w="12700">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60" name="Shape 160"/>
          <p:cNvSpPr/>
          <p:nvPr/>
        </p:nvSpPr>
        <p:spPr>
          <a:xfrm>
            <a:off x="4582951" y="3235471"/>
            <a:ext cx="4013201" cy="508001"/>
          </a:xfrm>
          <a:prstGeom prst="roundRect">
            <a:avLst>
              <a:gd name="adj" fmla="val 37500"/>
            </a:avLst>
          </a:prstGeom>
          <a:solidFill>
            <a:srgbClr val="FFF0D0"/>
          </a:solidFill>
          <a:ln w="12700">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61" name="Shape 161"/>
          <p:cNvSpPr/>
          <p:nvPr/>
        </p:nvSpPr>
        <p:spPr>
          <a:xfrm>
            <a:off x="3401851" y="4353071"/>
            <a:ext cx="5588001" cy="508001"/>
          </a:xfrm>
          <a:prstGeom prst="roundRect">
            <a:avLst>
              <a:gd name="adj" fmla="val 37500"/>
            </a:avLst>
          </a:prstGeom>
          <a:solidFill>
            <a:srgbClr val="FFF0D0"/>
          </a:solidFill>
          <a:ln w="12700">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62" name="Shape 162"/>
          <p:cNvSpPr/>
          <p:nvPr/>
        </p:nvSpPr>
        <p:spPr>
          <a:xfrm>
            <a:off x="2322912" y="2835421"/>
            <a:ext cx="7150101" cy="39243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sz="3400">
                <a:latin typeface="Times New Roman"/>
                <a:ea typeface="Times New Roman"/>
                <a:cs typeface="Times New Roman"/>
                <a:sym typeface="Times New Roman"/>
              </a:defRPr>
            </a:lvl1pPr>
          </a:lstStyle>
          <a:p>
            <a:pPr lvl="0">
              <a:defRPr sz="1800"/>
            </a:pPr>
            <a:r>
              <a:rPr sz="3400"/>
              <a:t>“Let love be without hypocrisy. Abhor what is evil; cling to what is good. Be devoted to one another in brotherly love; give preference to one another in honor; not lagging behind in diligence, fervent in spirit, serving the Lord” (Romans 12:9-11).</a:t>
            </a:r>
            <a:endParaRPr sz="3400">
              <a:solidFill>
                <a:srgbClr val="060605"/>
              </a:solidFill>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xit" presetSubtype="2" presetID="17" grpId="1" fill="hold">
                                  <p:stCondLst>
                                    <p:cond delay="0"/>
                                  </p:stCondLst>
                                  <p:iterate type="el" backwards="0">
                                    <p:tmAbs val="0"/>
                                  </p:iterate>
                                  <p:childTnLst>
                                    <p:anim calcmode="lin" valueType="num">
                                      <p:cBhvr>
                                        <p:cTn id="6" dur="2500" fill="hold"/>
                                        <p:tgtEl>
                                          <p:spTgt spid="155"/>
                                        </p:tgtEl>
                                        <p:attrNameLst>
                                          <p:attrName>ppt_x</p:attrName>
                                        </p:attrNameLst>
                                      </p:cBhvr>
                                      <p:tavLst>
                                        <p:tav tm="0">
                                          <p:val>
                                            <p:strVal val="ppt_x"/>
                                          </p:val>
                                        </p:tav>
                                        <p:tav tm="100000">
                                          <p:val>
                                            <p:strVal val="ppt_x+ppt_w/2"/>
                                          </p:val>
                                        </p:tav>
                                      </p:tavLst>
                                    </p:anim>
                                    <p:anim calcmode="lin" valueType="num">
                                      <p:cBhvr>
                                        <p:cTn id="7" dur="2500" fill="hold"/>
                                        <p:tgtEl>
                                          <p:spTgt spid="155"/>
                                        </p:tgtEl>
                                        <p:attrNameLst>
                                          <p:attrName>ppt_y</p:attrName>
                                        </p:attrNameLst>
                                      </p:cBhvr>
                                      <p:tavLst>
                                        <p:tav tm="0">
                                          <p:val>
                                            <p:strVal val="ppt_y"/>
                                          </p:val>
                                        </p:tav>
                                        <p:tav tm="100000">
                                          <p:val>
                                            <p:strVal val="ppt_y"/>
                                          </p:val>
                                        </p:tav>
                                      </p:tavLst>
                                    </p:anim>
                                    <p:anim calcmode="lin" valueType="num">
                                      <p:cBhvr>
                                        <p:cTn id="8" dur="2500" fill="hold"/>
                                        <p:tgtEl>
                                          <p:spTgt spid="155"/>
                                        </p:tgtEl>
                                        <p:attrNameLst>
                                          <p:attrName>ppt_w</p:attrName>
                                        </p:attrNameLst>
                                      </p:cBhvr>
                                      <p:tavLst>
                                        <p:tav tm="0">
                                          <p:val>
                                            <p:strVal val="ppt_w"/>
                                          </p:val>
                                        </p:tav>
                                        <p:tav tm="100000">
                                          <p:val>
                                            <p:fltVal val="0"/>
                                          </p:val>
                                        </p:tav>
                                      </p:tavLst>
                                    </p:anim>
                                    <p:anim calcmode="lin" valueType="num">
                                      <p:cBhvr>
                                        <p:cTn id="9" dur="2500" fill="hold"/>
                                        <p:tgtEl>
                                          <p:spTgt spid="155"/>
                                        </p:tgtEl>
                                        <p:attrNameLst>
                                          <p:attrName>ppt_h</p:attrName>
                                        </p:attrNameLst>
                                      </p:cBhvr>
                                      <p:tavLst>
                                        <p:tav tm="0">
                                          <p:val>
                                            <p:strVal val="ppt_h"/>
                                          </p:val>
                                        </p:tav>
                                        <p:tav tm="100000">
                                          <p:val>
                                            <p:strVal val="ppt_h"/>
                                          </p:val>
                                        </p:tav>
                                      </p:tavLst>
                                    </p:anim>
                                    <p:set>
                                      <p:cBhvr>
                                        <p:cTn id="10" fill="hold">
                                          <p:stCondLst>
                                            <p:cond delay="2499"/>
                                          </p:stCondLst>
                                        </p:cTn>
                                        <p:tgtEl>
                                          <p:spTgt spid="155"/>
                                        </p:tgtEl>
                                        <p:attrNameLst>
                                          <p:attrName>style.visibility</p:attrName>
                                        </p:attrNameLst>
                                      </p:cBhvr>
                                      <p:to>
                                        <p:strVal val="hidden"/>
                                      </p:to>
                                    </p:set>
                                  </p:childTnLst>
                                </p:cTn>
                              </p:par>
                            </p:childTnLst>
                          </p:cTn>
                        </p:par>
                        <p:par>
                          <p:cTn id="11" fill="hold">
                            <p:stCondLst>
                              <p:cond delay="2500"/>
                            </p:stCondLst>
                            <p:childTnLst>
                              <p:par>
                                <p:cTn id="12" nodeType="afterEffect" presetClass="entr" presetSubtype="9" presetID="2" grpId="2" fill="hold">
                                  <p:stCondLst>
                                    <p:cond delay="0"/>
                                  </p:stCondLst>
                                  <p:iterate type="el" backwards="0">
                                    <p:tmAbs val="0"/>
                                  </p:iterate>
                                  <p:childTnLst>
                                    <p:set>
                                      <p:cBhvr>
                                        <p:cTn id="13" fill="hold"/>
                                        <p:tgtEl>
                                          <p:spTgt spid="162"/>
                                        </p:tgtEl>
                                        <p:attrNameLst>
                                          <p:attrName>style.visibility</p:attrName>
                                        </p:attrNameLst>
                                      </p:cBhvr>
                                      <p:to>
                                        <p:strVal val="visible"/>
                                      </p:to>
                                    </p:set>
                                    <p:anim calcmode="lin" valueType="num">
                                      <p:cBhvr>
                                        <p:cTn id="14" dur="1500" fill="hold"/>
                                        <p:tgtEl>
                                          <p:spTgt spid="162"/>
                                        </p:tgtEl>
                                        <p:attrNameLst>
                                          <p:attrName>ppt_x</p:attrName>
                                        </p:attrNameLst>
                                      </p:cBhvr>
                                      <p:tavLst>
                                        <p:tav tm="0">
                                          <p:val>
                                            <p:strVal val="0-#ppt_w/2"/>
                                          </p:val>
                                        </p:tav>
                                        <p:tav tm="100000">
                                          <p:val>
                                            <p:strVal val="#ppt_x"/>
                                          </p:val>
                                        </p:tav>
                                      </p:tavLst>
                                    </p:anim>
                                    <p:anim calcmode="lin" valueType="num">
                                      <p:cBhvr>
                                        <p:cTn id="15" dur="1500" fill="hold"/>
                                        <p:tgtEl>
                                          <p:spTgt spid="162"/>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3" fill="hold">
                                  <p:stCondLst>
                                    <p:cond delay="0"/>
                                  </p:stCondLst>
                                  <p:iterate type="el" backwards="0">
                                    <p:tmAbs val="0"/>
                                  </p:iterate>
                                  <p:childTnLst>
                                    <p:set>
                                      <p:cBhvr>
                                        <p:cTn id="19" fill="hold"/>
                                        <p:tgtEl>
                                          <p:spTgt spid="157"/>
                                        </p:tgtEl>
                                        <p:attrNameLst>
                                          <p:attrName>style.visibility</p:attrName>
                                        </p:attrNameLst>
                                      </p:cBhvr>
                                      <p:to>
                                        <p:strVal val="visible"/>
                                      </p:to>
                                    </p:set>
                                    <p:anim calcmode="lin" valueType="num">
                                      <p:cBhvr>
                                        <p:cTn id="20" dur="1000" fill="hold"/>
                                        <p:tgtEl>
                                          <p:spTgt spid="157"/>
                                        </p:tgtEl>
                                        <p:attrNameLst>
                                          <p:attrName>ppt_x</p:attrName>
                                        </p:attrNameLst>
                                      </p:cBhvr>
                                      <p:tavLst>
                                        <p:tav tm="0">
                                          <p:val>
                                            <p:strVal val="0-#ppt_w/2"/>
                                          </p:val>
                                        </p:tav>
                                        <p:tav tm="100000">
                                          <p:val>
                                            <p:strVal val="#ppt_x"/>
                                          </p:val>
                                        </p:tav>
                                      </p:tavLst>
                                    </p:anim>
                                    <p:anim calcmode="lin" valueType="num">
                                      <p:cBhvr>
                                        <p:cTn id="21" dur="1000" fill="hold"/>
                                        <p:tgtEl>
                                          <p:spTgt spid="15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8" presetID="2" grpId="4" fill="hold">
                                  <p:stCondLst>
                                    <p:cond delay="0"/>
                                  </p:stCondLst>
                                  <p:iterate type="el" backwards="0">
                                    <p:tmAbs val="0"/>
                                  </p:iterate>
                                  <p:childTnLst>
                                    <p:set>
                                      <p:cBhvr>
                                        <p:cTn id="25" fill="hold"/>
                                        <p:tgtEl>
                                          <p:spTgt spid="160"/>
                                        </p:tgtEl>
                                        <p:attrNameLst>
                                          <p:attrName>style.visibility</p:attrName>
                                        </p:attrNameLst>
                                      </p:cBhvr>
                                      <p:to>
                                        <p:strVal val="visible"/>
                                      </p:to>
                                    </p:set>
                                    <p:anim calcmode="lin" valueType="num">
                                      <p:cBhvr>
                                        <p:cTn id="26" dur="1000" fill="hold"/>
                                        <p:tgtEl>
                                          <p:spTgt spid="160"/>
                                        </p:tgtEl>
                                        <p:attrNameLst>
                                          <p:attrName>ppt_x</p:attrName>
                                        </p:attrNameLst>
                                      </p:cBhvr>
                                      <p:tavLst>
                                        <p:tav tm="0">
                                          <p:val>
                                            <p:strVal val="0-#ppt_w/2"/>
                                          </p:val>
                                        </p:tav>
                                        <p:tav tm="100000">
                                          <p:val>
                                            <p:strVal val="#ppt_x"/>
                                          </p:val>
                                        </p:tav>
                                      </p:tavLst>
                                    </p:anim>
                                    <p:anim calcmode="lin" valueType="num">
                                      <p:cBhvr>
                                        <p:cTn id="27" dur="1000" fill="hold"/>
                                        <p:tgtEl>
                                          <p:spTgt spid="16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 grpId="5" fill="hold">
                                  <p:stCondLst>
                                    <p:cond delay="0"/>
                                  </p:stCondLst>
                                  <p:iterate type="el" backwards="0">
                                    <p:tmAbs val="0"/>
                                  </p:iterate>
                                  <p:childTnLst>
                                    <p:set>
                                      <p:cBhvr>
                                        <p:cTn id="31" fill="hold"/>
                                        <p:tgtEl>
                                          <p:spTgt spid="159"/>
                                        </p:tgtEl>
                                        <p:attrNameLst>
                                          <p:attrName>style.visibility</p:attrName>
                                        </p:attrNameLst>
                                      </p:cBhvr>
                                      <p:to>
                                        <p:strVal val="visible"/>
                                      </p:to>
                                    </p:set>
                                    <p:anim calcmode="lin" valueType="num">
                                      <p:cBhvr>
                                        <p:cTn id="32" dur="1000" fill="hold"/>
                                        <p:tgtEl>
                                          <p:spTgt spid="159"/>
                                        </p:tgtEl>
                                        <p:attrNameLst>
                                          <p:attrName>ppt_x</p:attrName>
                                        </p:attrNameLst>
                                      </p:cBhvr>
                                      <p:tavLst>
                                        <p:tav tm="0">
                                          <p:val>
                                            <p:strVal val="0-#ppt_w/2"/>
                                          </p:val>
                                        </p:tav>
                                        <p:tav tm="100000">
                                          <p:val>
                                            <p:strVal val="#ppt_x"/>
                                          </p:val>
                                        </p:tav>
                                      </p:tavLst>
                                    </p:anim>
                                    <p:anim calcmode="lin" valueType="num">
                                      <p:cBhvr>
                                        <p:cTn id="33" dur="1000" fill="hold"/>
                                        <p:tgtEl>
                                          <p:spTgt spid="159"/>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8" presetID="2" grpId="6" fill="hold">
                                  <p:stCondLst>
                                    <p:cond delay="0"/>
                                  </p:stCondLst>
                                  <p:iterate type="el" backwards="0">
                                    <p:tmAbs val="0"/>
                                  </p:iterate>
                                  <p:childTnLst>
                                    <p:set>
                                      <p:cBhvr>
                                        <p:cTn id="37" fill="hold"/>
                                        <p:tgtEl>
                                          <p:spTgt spid="161"/>
                                        </p:tgtEl>
                                        <p:attrNameLst>
                                          <p:attrName>style.visibility</p:attrName>
                                        </p:attrNameLst>
                                      </p:cBhvr>
                                      <p:to>
                                        <p:strVal val="visible"/>
                                      </p:to>
                                    </p:set>
                                    <p:anim calcmode="lin" valueType="num">
                                      <p:cBhvr>
                                        <p:cTn id="38" dur="1000" fill="hold"/>
                                        <p:tgtEl>
                                          <p:spTgt spid="161"/>
                                        </p:tgtEl>
                                        <p:attrNameLst>
                                          <p:attrName>ppt_x</p:attrName>
                                        </p:attrNameLst>
                                      </p:cBhvr>
                                      <p:tavLst>
                                        <p:tav tm="0">
                                          <p:val>
                                            <p:strVal val="0-#ppt_w/2"/>
                                          </p:val>
                                        </p:tav>
                                        <p:tav tm="100000">
                                          <p:val>
                                            <p:strVal val="#ppt_x"/>
                                          </p:val>
                                        </p:tav>
                                      </p:tavLst>
                                    </p:anim>
                                    <p:anim calcmode="lin" valueType="num">
                                      <p:cBhvr>
                                        <p:cTn id="39" dur="1000" fill="hold"/>
                                        <p:tgtEl>
                                          <p:spTgt spid="161"/>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8" presetID="2" grpId="7" fill="hold">
                                  <p:stCondLst>
                                    <p:cond delay="0"/>
                                  </p:stCondLst>
                                  <p:iterate type="el" backwards="0">
                                    <p:tmAbs val="0"/>
                                  </p:iterate>
                                  <p:childTnLst>
                                    <p:set>
                                      <p:cBhvr>
                                        <p:cTn id="43" fill="hold"/>
                                        <p:tgtEl>
                                          <p:spTgt spid="158"/>
                                        </p:tgtEl>
                                        <p:attrNameLst>
                                          <p:attrName>style.visibility</p:attrName>
                                        </p:attrNameLst>
                                      </p:cBhvr>
                                      <p:to>
                                        <p:strVal val="visible"/>
                                      </p:to>
                                    </p:set>
                                    <p:anim calcmode="lin" valueType="num">
                                      <p:cBhvr>
                                        <p:cTn id="44" dur="1000" fill="hold"/>
                                        <p:tgtEl>
                                          <p:spTgt spid="158"/>
                                        </p:tgtEl>
                                        <p:attrNameLst>
                                          <p:attrName>ppt_x</p:attrName>
                                        </p:attrNameLst>
                                      </p:cBhvr>
                                      <p:tavLst>
                                        <p:tav tm="0">
                                          <p:val>
                                            <p:strVal val="0-#ppt_w/2"/>
                                          </p:val>
                                        </p:tav>
                                        <p:tav tm="100000">
                                          <p:val>
                                            <p:strVal val="#ppt_x"/>
                                          </p:val>
                                        </p:tav>
                                      </p:tavLst>
                                    </p:anim>
                                    <p:anim calcmode="lin" valueType="num">
                                      <p:cBhvr>
                                        <p:cTn id="45" dur="1000" fill="hold"/>
                                        <p:tgtEl>
                                          <p:spTgt spid="1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6"/>
      <p:bldP build="whole" bldLvl="1" animBg="1" rev="0" advAuto="0" spid="159" grpId="5"/>
      <p:bldP build="whole" bldLvl="1" animBg="1" rev="0" advAuto="0" spid="157" grpId="3"/>
      <p:bldP build="whole" bldLvl="1" animBg="1" rev="0" advAuto="0" spid="160" grpId="4"/>
      <p:bldP build="whole" bldLvl="1" animBg="1" rev="0" advAuto="0" spid="162" grpId="2"/>
      <p:bldP build="whole" bldLvl="1" animBg="1" rev="0" advAuto="0" spid="158" grpId="7"/>
      <p:bldP build="whole" bldLvl="1" animBg="1" rev="0" advAuto="0" spid="155"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nvSpPr>
        <p:spPr>
          <a:xfrm>
            <a:off x="4494460" y="245864"/>
            <a:ext cx="5625158"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Book of Romans 13</a:t>
            </a:r>
          </a:p>
        </p:txBody>
      </p:sp>
      <p:grpSp>
        <p:nvGrpSpPr>
          <p:cNvPr id="170" name="Group 170"/>
          <p:cNvGrpSpPr/>
          <p:nvPr/>
        </p:nvGrpSpPr>
        <p:grpSpPr>
          <a:xfrm>
            <a:off x="10601213" y="2820167"/>
            <a:ext cx="1993901" cy="4749801"/>
            <a:chOff x="0" y="0"/>
            <a:chExt cx="1993900" cy="4749800"/>
          </a:xfrm>
        </p:grpSpPr>
        <p:sp>
          <p:nvSpPr>
            <p:cNvPr id="165" name="Shape 165"/>
            <p:cNvSpPr/>
            <p:nvPr/>
          </p:nvSpPr>
          <p:spPr>
            <a:xfrm>
              <a:off x="0" y="0"/>
              <a:ext cx="1993900" cy="47498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pic>
          <p:nvPicPr>
            <p:cNvPr id="166" name="droppedImage.pdf"/>
            <p:cNvPicPr/>
            <p:nvPr/>
          </p:nvPicPr>
          <p:blipFill>
            <a:blip r:embed="rId2">
              <a:extLst/>
            </a:blip>
            <a:stretch>
              <a:fillRect/>
            </a:stretch>
          </p:blipFill>
          <p:spPr>
            <a:xfrm>
              <a:off x="875169" y="466629"/>
              <a:ext cx="130049" cy="579306"/>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167" name="Shape 167"/>
            <p:cNvSpPr/>
            <p:nvPr/>
          </p:nvSpPr>
          <p:spPr>
            <a:xfrm>
              <a:off x="697902" y="1540433"/>
              <a:ext cx="614631"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S</a:t>
              </a:r>
            </a:p>
          </p:txBody>
        </p:sp>
        <p:sp>
          <p:nvSpPr>
            <p:cNvPr id="168" name="Shape 168"/>
            <p:cNvSpPr/>
            <p:nvPr/>
          </p:nvSpPr>
          <p:spPr>
            <a:xfrm>
              <a:off x="256338" y="3322861"/>
              <a:ext cx="1523158"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lvl="0" algn="ctr">
                <a:defRPr sz="1800"/>
              </a:pPr>
              <a:r>
                <a:rPr cap="all" sz="3200">
                  <a:solidFill>
                    <a:srgbClr val="5C554F"/>
                  </a:solidFill>
                  <a:latin typeface="Abadi MT Condensed Light"/>
                  <a:ea typeface="Abadi MT Condensed Light"/>
                  <a:cs typeface="Abadi MT Condensed Light"/>
                  <a:sym typeface="Abadi MT Condensed Light"/>
                </a:rPr>
                <a:t>The </a:t>
              </a:r>
              <a:r>
                <a:rPr cap="all" spc="-192" sz="3200">
                  <a:solidFill>
                    <a:srgbClr val="5C554F"/>
                  </a:solidFill>
                  <a:latin typeface="Abadi MT Condensed Light"/>
                  <a:ea typeface="Abadi MT Condensed Light"/>
                  <a:cs typeface="Abadi MT Condensed Light"/>
                  <a:sym typeface="Abadi MT Condensed Light"/>
                </a:rPr>
                <a:t>Kingdom</a:t>
              </a:r>
            </a:p>
          </p:txBody>
        </p:sp>
        <p:sp>
          <p:nvSpPr>
            <p:cNvPr id="169" name="Shape 169"/>
            <p:cNvSpPr/>
            <p:nvPr/>
          </p:nvSpPr>
          <p:spPr>
            <a:xfrm>
              <a:off x="620875" y="2604587"/>
              <a:ext cx="794084"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12-16</a:t>
              </a:r>
            </a:p>
          </p:txBody>
        </p:sp>
      </p:grpSp>
      <p:sp>
        <p:nvSpPr>
          <p:cNvPr id="171" name="Shape 171"/>
          <p:cNvSpPr/>
          <p:nvPr>
            <p:ph type="body" idx="4294967295"/>
          </p:nvPr>
        </p:nvSpPr>
        <p:spPr>
          <a:xfrm>
            <a:off x="1651000" y="1625600"/>
            <a:ext cx="7962900" cy="863600"/>
          </a:xfrm>
          <a:prstGeom prst="rect">
            <a:avLst/>
          </a:prstGeom>
        </p:spPr>
        <p:txBody>
          <a:bodyPr lIns="38100" tIns="38100" rIns="38100" bIns="38100">
            <a:noAutofit/>
          </a:bodyPr>
          <a:lstStyle>
            <a:lvl1pPr marL="406400" indent="-406400" algn="l">
              <a:spcBef>
                <a:spcPts val="4200"/>
              </a:spcBef>
              <a:buSzPct val="125000"/>
              <a:buChar char="•"/>
              <a:defRPr sz="4400">
                <a:solidFill>
                  <a:srgbClr val="5C554F"/>
                </a:solidFill>
                <a:latin typeface="Helvetica"/>
                <a:ea typeface="Helvetica"/>
                <a:cs typeface="Helvetica"/>
                <a:sym typeface="Helvetica"/>
              </a:defRPr>
            </a:lvl1pPr>
          </a:lstStyle>
          <a:p>
            <a:pPr lvl="0">
              <a:defRPr sz="1800">
                <a:solidFill>
                  <a:srgbClr val="000000"/>
                </a:solidFill>
              </a:defRPr>
            </a:pPr>
            <a:r>
              <a:rPr sz="4400">
                <a:solidFill>
                  <a:srgbClr val="5C554F"/>
                </a:solidFill>
              </a:rPr>
              <a:t>Living in the world (13)</a:t>
            </a:r>
          </a:p>
        </p:txBody>
      </p:sp>
      <p:sp>
        <p:nvSpPr>
          <p:cNvPr id="172" name="Shape 172"/>
          <p:cNvSpPr/>
          <p:nvPr/>
        </p:nvSpPr>
        <p:spPr>
          <a:xfrm>
            <a:off x="2222500" y="5651500"/>
            <a:ext cx="6896100" cy="596900"/>
          </a:xfrm>
          <a:prstGeom prst="roundRect">
            <a:avLst>
              <a:gd name="adj" fmla="val 31915"/>
            </a:avLst>
          </a:prstGeom>
          <a:solidFill>
            <a:srgbClr val="FFF0D0"/>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73" name="Shape 173"/>
          <p:cNvSpPr/>
          <p:nvPr/>
        </p:nvSpPr>
        <p:spPr>
          <a:xfrm>
            <a:off x="5473700" y="2222500"/>
            <a:ext cx="3098800" cy="596900"/>
          </a:xfrm>
          <a:prstGeom prst="roundRect">
            <a:avLst>
              <a:gd name="adj" fmla="val 31915"/>
            </a:avLst>
          </a:prstGeom>
          <a:solidFill>
            <a:srgbClr val="FFF0D0"/>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74" name="Shape 174"/>
          <p:cNvSpPr/>
          <p:nvPr/>
        </p:nvSpPr>
        <p:spPr>
          <a:xfrm>
            <a:off x="1714500" y="4991100"/>
            <a:ext cx="7962900" cy="863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lvl1pPr marL="406400" indent="-406400">
              <a:spcBef>
                <a:spcPts val="4200"/>
              </a:spcBef>
              <a:buSzPct val="125000"/>
              <a:buChar char="•"/>
              <a:defRPr sz="4400">
                <a:solidFill>
                  <a:srgbClr val="5C554F"/>
                </a:solidFill>
                <a:latin typeface="Helvetica"/>
                <a:ea typeface="Helvetica"/>
                <a:cs typeface="Helvetica"/>
                <a:sym typeface="Helvetica"/>
              </a:defRPr>
            </a:lvl1pPr>
          </a:lstStyle>
          <a:p>
            <a:pPr lvl="0">
              <a:defRPr sz="1800">
                <a:solidFill>
                  <a:srgbClr val="000000"/>
                </a:solidFill>
              </a:defRPr>
            </a:pPr>
            <a:r>
              <a:rPr sz="4400">
                <a:solidFill>
                  <a:srgbClr val="5C554F"/>
                </a:solidFill>
              </a:rPr>
              <a:t>Our neighbors (13:8-14)</a:t>
            </a:r>
          </a:p>
        </p:txBody>
      </p:sp>
      <p:sp>
        <p:nvSpPr>
          <p:cNvPr id="175" name="Shape 175"/>
          <p:cNvSpPr/>
          <p:nvPr/>
        </p:nvSpPr>
        <p:spPr>
          <a:xfrm>
            <a:off x="2223061" y="5715000"/>
            <a:ext cx="7150101" cy="1511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sz="3400">
                <a:latin typeface="Times New Roman"/>
                <a:ea typeface="Times New Roman"/>
                <a:cs typeface="Times New Roman"/>
                <a:sym typeface="Times New Roman"/>
              </a:defRPr>
            </a:lvl1pPr>
          </a:lstStyle>
          <a:p>
            <a:pPr lvl="0">
              <a:defRPr sz="1800"/>
            </a:pPr>
            <a:r>
              <a:rPr sz="3400"/>
              <a:t>“Love does no wrong to a neighbor; love therefore is the fulfillment of the law.” (Romans 13:10).</a:t>
            </a:r>
          </a:p>
        </p:txBody>
      </p:sp>
      <p:sp>
        <p:nvSpPr>
          <p:cNvPr id="176" name="Shape 176"/>
          <p:cNvSpPr/>
          <p:nvPr/>
        </p:nvSpPr>
        <p:spPr>
          <a:xfrm>
            <a:off x="2222500" y="3289300"/>
            <a:ext cx="5626100" cy="596900"/>
          </a:xfrm>
          <a:prstGeom prst="roundRect">
            <a:avLst>
              <a:gd name="adj" fmla="val 31915"/>
            </a:avLst>
          </a:prstGeom>
          <a:solidFill>
            <a:srgbClr val="FFF0D0"/>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77" name="Shape 177"/>
          <p:cNvSpPr/>
          <p:nvPr/>
        </p:nvSpPr>
        <p:spPr>
          <a:xfrm>
            <a:off x="2223061" y="2343150"/>
            <a:ext cx="7150101" cy="2959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sz="3400">
                <a:latin typeface="Times New Roman"/>
                <a:ea typeface="Times New Roman"/>
                <a:cs typeface="Times New Roman"/>
                <a:sym typeface="Times New Roman"/>
              </a:defRPr>
            </a:lvl1pPr>
          </a:lstStyle>
          <a:p>
            <a:pPr lvl="0">
              <a:defRPr sz="1800"/>
            </a:pPr>
            <a:r>
              <a:rPr sz="3400"/>
              <a:t>“Let every person be in subjection to the governing authorities. For there is no authority except from God, and those which exist are established by God.” (Romans 13:1).</a:t>
            </a:r>
            <a:endParaRPr sz="3400">
              <a:solidFill>
                <a:srgbClr val="060605"/>
              </a:solidFill>
            </a:endParaRPr>
          </a:p>
        </p:txBody>
      </p:sp>
      <p:sp>
        <p:nvSpPr>
          <p:cNvPr id="178" name="Shape 178"/>
          <p:cNvSpPr/>
          <p:nvPr/>
        </p:nvSpPr>
        <p:spPr>
          <a:xfrm>
            <a:off x="2223061" y="7467600"/>
            <a:ext cx="7150101" cy="1511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sz="3400">
                <a:latin typeface="Times New Roman"/>
                <a:ea typeface="Times New Roman"/>
                <a:cs typeface="Times New Roman"/>
                <a:sym typeface="Times New Roman"/>
              </a:defRPr>
            </a:lvl1pPr>
          </a:lstStyle>
          <a:p>
            <a:pPr lvl="0">
              <a:defRPr sz="1800"/>
            </a:pPr>
            <a:r>
              <a:rPr sz="3400"/>
              <a:t>Not in carousing and drunkenness, not in sexual promiscuity and sensuality” (Romans 13:13).</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xit" presetSubtype="2" presetID="17" grpId="1" fill="hold">
                                  <p:stCondLst>
                                    <p:cond delay="0"/>
                                  </p:stCondLst>
                                  <p:iterate type="el" backwards="0">
                                    <p:tmAbs val="0"/>
                                  </p:iterate>
                                  <p:childTnLst>
                                    <p:anim calcmode="lin" valueType="num">
                                      <p:cBhvr>
                                        <p:cTn id="6" dur="2500" fill="hold"/>
                                        <p:tgtEl>
                                          <p:spTgt spid="170"/>
                                        </p:tgtEl>
                                        <p:attrNameLst>
                                          <p:attrName>ppt_x</p:attrName>
                                        </p:attrNameLst>
                                      </p:cBhvr>
                                      <p:tavLst>
                                        <p:tav tm="0">
                                          <p:val>
                                            <p:strVal val="ppt_x"/>
                                          </p:val>
                                        </p:tav>
                                        <p:tav tm="100000">
                                          <p:val>
                                            <p:strVal val="ppt_x+ppt_w/2"/>
                                          </p:val>
                                        </p:tav>
                                      </p:tavLst>
                                    </p:anim>
                                    <p:anim calcmode="lin" valueType="num">
                                      <p:cBhvr>
                                        <p:cTn id="7" dur="2500" fill="hold"/>
                                        <p:tgtEl>
                                          <p:spTgt spid="170"/>
                                        </p:tgtEl>
                                        <p:attrNameLst>
                                          <p:attrName>ppt_y</p:attrName>
                                        </p:attrNameLst>
                                      </p:cBhvr>
                                      <p:tavLst>
                                        <p:tav tm="0">
                                          <p:val>
                                            <p:strVal val="ppt_y"/>
                                          </p:val>
                                        </p:tav>
                                        <p:tav tm="100000">
                                          <p:val>
                                            <p:strVal val="ppt_y"/>
                                          </p:val>
                                        </p:tav>
                                      </p:tavLst>
                                    </p:anim>
                                    <p:anim calcmode="lin" valueType="num">
                                      <p:cBhvr>
                                        <p:cTn id="8" dur="2500" fill="hold"/>
                                        <p:tgtEl>
                                          <p:spTgt spid="170"/>
                                        </p:tgtEl>
                                        <p:attrNameLst>
                                          <p:attrName>ppt_w</p:attrName>
                                        </p:attrNameLst>
                                      </p:cBhvr>
                                      <p:tavLst>
                                        <p:tav tm="0">
                                          <p:val>
                                            <p:strVal val="ppt_w"/>
                                          </p:val>
                                        </p:tav>
                                        <p:tav tm="100000">
                                          <p:val>
                                            <p:fltVal val="0"/>
                                          </p:val>
                                        </p:tav>
                                      </p:tavLst>
                                    </p:anim>
                                    <p:anim calcmode="lin" valueType="num">
                                      <p:cBhvr>
                                        <p:cTn id="9" dur="2500" fill="hold"/>
                                        <p:tgtEl>
                                          <p:spTgt spid="170"/>
                                        </p:tgtEl>
                                        <p:attrNameLst>
                                          <p:attrName>ppt_h</p:attrName>
                                        </p:attrNameLst>
                                      </p:cBhvr>
                                      <p:tavLst>
                                        <p:tav tm="0">
                                          <p:val>
                                            <p:strVal val="ppt_h"/>
                                          </p:val>
                                        </p:tav>
                                        <p:tav tm="100000">
                                          <p:val>
                                            <p:strVal val="ppt_h"/>
                                          </p:val>
                                        </p:tav>
                                      </p:tavLst>
                                    </p:anim>
                                    <p:set>
                                      <p:cBhvr>
                                        <p:cTn id="10" fill="hold">
                                          <p:stCondLst>
                                            <p:cond delay="2499"/>
                                          </p:stCondLst>
                                        </p:cTn>
                                        <p:tgtEl>
                                          <p:spTgt spid="17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177"/>
                                        </p:tgtEl>
                                        <p:attrNameLst>
                                          <p:attrName>style.visibility</p:attrName>
                                        </p:attrNameLst>
                                      </p:cBhvr>
                                      <p:to>
                                        <p:strVal val="visible"/>
                                      </p:to>
                                    </p:set>
                                    <p:animEffect filter="wipe(left)" transition="in">
                                      <p:cBhvr>
                                        <p:cTn id="15" dur="1000"/>
                                        <p:tgtEl>
                                          <p:spTgt spid="177"/>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3" fill="hold">
                                  <p:stCondLst>
                                    <p:cond delay="0"/>
                                  </p:stCondLst>
                                  <p:iterate type="el" backwards="0">
                                    <p:tmAbs val="0"/>
                                  </p:iterate>
                                  <p:childTnLst>
                                    <p:set>
                                      <p:cBhvr>
                                        <p:cTn id="19" fill="hold"/>
                                        <p:tgtEl>
                                          <p:spTgt spid="173"/>
                                        </p:tgtEl>
                                        <p:attrNameLst>
                                          <p:attrName>style.visibility</p:attrName>
                                        </p:attrNameLst>
                                      </p:cBhvr>
                                      <p:to>
                                        <p:strVal val="visible"/>
                                      </p:to>
                                    </p:set>
                                    <p:animEffect filter="wipe(left)" transition="in">
                                      <p:cBhvr>
                                        <p:cTn id="20" dur="1000"/>
                                        <p:tgtEl>
                                          <p:spTgt spid="173"/>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4" fill="hold">
                                  <p:stCondLst>
                                    <p:cond delay="0"/>
                                  </p:stCondLst>
                                  <p:iterate type="el" backwards="0">
                                    <p:tmAbs val="0"/>
                                  </p:iterate>
                                  <p:childTnLst>
                                    <p:set>
                                      <p:cBhvr>
                                        <p:cTn id="24" fill="hold"/>
                                        <p:tgtEl>
                                          <p:spTgt spid="176"/>
                                        </p:tgtEl>
                                        <p:attrNameLst>
                                          <p:attrName>style.visibility</p:attrName>
                                        </p:attrNameLst>
                                      </p:cBhvr>
                                      <p:to>
                                        <p:strVal val="visible"/>
                                      </p:to>
                                    </p:set>
                                    <p:animEffect filter="wipe(left)" transition="in">
                                      <p:cBhvr>
                                        <p:cTn id="25" dur="1000"/>
                                        <p:tgtEl>
                                          <p:spTgt spid="176"/>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5" fill="hold">
                                  <p:stCondLst>
                                    <p:cond delay="0"/>
                                  </p:stCondLst>
                                  <p:iterate type="el" backwards="0">
                                    <p:tmAbs val="0"/>
                                  </p:iterate>
                                  <p:childTnLst>
                                    <p:set>
                                      <p:cBhvr>
                                        <p:cTn id="29" fill="hold"/>
                                        <p:tgtEl>
                                          <p:spTgt spid="174"/>
                                        </p:tgtEl>
                                        <p:attrNameLst>
                                          <p:attrName>style.visibility</p:attrName>
                                        </p:attrNameLst>
                                      </p:cBhvr>
                                      <p:to>
                                        <p:strVal val="visible"/>
                                      </p:to>
                                    </p:set>
                                    <p:animEffect filter="wipe(left)" transition="in">
                                      <p:cBhvr>
                                        <p:cTn id="30" dur="1000"/>
                                        <p:tgtEl>
                                          <p:spTgt spid="174"/>
                                        </p:tgtEl>
                                      </p:cBhvr>
                                    </p:animEffect>
                                  </p:childTnLst>
                                </p:cTn>
                              </p:par>
                            </p:childTnLst>
                          </p:cTn>
                        </p:par>
                        <p:par>
                          <p:cTn id="31" fill="hold">
                            <p:stCondLst>
                              <p:cond delay="1000"/>
                            </p:stCondLst>
                            <p:childTnLst>
                              <p:par>
                                <p:cTn id="32" nodeType="afterEffect" presetClass="entr" presetSubtype="8" presetID="22" grpId="6" fill="hold">
                                  <p:stCondLst>
                                    <p:cond delay="0"/>
                                  </p:stCondLst>
                                  <p:iterate type="el" backwards="0">
                                    <p:tmAbs val="0"/>
                                  </p:iterate>
                                  <p:childTnLst>
                                    <p:set>
                                      <p:cBhvr>
                                        <p:cTn id="33" fill="hold"/>
                                        <p:tgtEl>
                                          <p:spTgt spid="175"/>
                                        </p:tgtEl>
                                        <p:attrNameLst>
                                          <p:attrName>style.visibility</p:attrName>
                                        </p:attrNameLst>
                                      </p:cBhvr>
                                      <p:to>
                                        <p:strVal val="visible"/>
                                      </p:to>
                                    </p:set>
                                    <p:animEffect filter="wipe(left)" transition="in">
                                      <p:cBhvr>
                                        <p:cTn id="34" dur="1000"/>
                                        <p:tgtEl>
                                          <p:spTgt spid="175"/>
                                        </p:tgtEl>
                                      </p:cBhvr>
                                    </p:animEffec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8" presetID="22" grpId="7" fill="hold">
                                  <p:stCondLst>
                                    <p:cond delay="0"/>
                                  </p:stCondLst>
                                  <p:iterate type="el" backwards="0">
                                    <p:tmAbs val="0"/>
                                  </p:iterate>
                                  <p:childTnLst>
                                    <p:set>
                                      <p:cBhvr>
                                        <p:cTn id="38" fill="hold"/>
                                        <p:tgtEl>
                                          <p:spTgt spid="172"/>
                                        </p:tgtEl>
                                        <p:attrNameLst>
                                          <p:attrName>style.visibility</p:attrName>
                                        </p:attrNameLst>
                                      </p:cBhvr>
                                      <p:to>
                                        <p:strVal val="visible"/>
                                      </p:to>
                                    </p:set>
                                    <p:animEffect filter="wipe(left)" transition="in">
                                      <p:cBhvr>
                                        <p:cTn id="39" dur="1000"/>
                                        <p:tgtEl>
                                          <p:spTgt spid="172"/>
                                        </p:tgtEl>
                                      </p:cBhvr>
                                    </p:animEffec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8" presetID="22" grpId="8" fill="hold">
                                  <p:stCondLst>
                                    <p:cond delay="0"/>
                                  </p:stCondLst>
                                  <p:iterate type="el" backwards="0">
                                    <p:tmAbs val="0"/>
                                  </p:iterate>
                                  <p:childTnLst>
                                    <p:set>
                                      <p:cBhvr>
                                        <p:cTn id="43" fill="hold"/>
                                        <p:tgtEl>
                                          <p:spTgt spid="178"/>
                                        </p:tgtEl>
                                        <p:attrNameLst>
                                          <p:attrName>style.visibility</p:attrName>
                                        </p:attrNameLst>
                                      </p:cBhvr>
                                      <p:to>
                                        <p:strVal val="visible"/>
                                      </p:to>
                                    </p:set>
                                    <p:animEffect filter="wipe(left)" transition="in">
                                      <p:cBhvr>
                                        <p:cTn id="44"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2" grpId="7"/>
      <p:bldP build="whole" bldLvl="1" animBg="1" rev="0" advAuto="0" spid="178" grpId="8"/>
      <p:bldP build="whole" bldLvl="1" animBg="1" rev="0" advAuto="0" spid="174" grpId="5"/>
      <p:bldP build="whole" bldLvl="1" animBg="1" rev="0" advAuto="0" spid="173" grpId="3"/>
      <p:bldP build="whole" bldLvl="1" animBg="1" rev="0" advAuto="0" spid="176" grpId="4"/>
      <p:bldP build="whole" bldLvl="1" animBg="1" rev="0" advAuto="0" spid="170" grpId="1"/>
      <p:bldP build="whole" bldLvl="1" animBg="1" rev="0" advAuto="0" spid="175" grpId="6"/>
      <p:bldP build="whole" bldLvl="1" animBg="1" rev="0" advAuto="0" spid="177" grpId="2"/>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nvSpPr>
        <p:spPr>
          <a:xfrm>
            <a:off x="4494460" y="245864"/>
            <a:ext cx="5625158"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Book of Romans 14</a:t>
            </a:r>
          </a:p>
        </p:txBody>
      </p:sp>
      <p:grpSp>
        <p:nvGrpSpPr>
          <p:cNvPr id="186" name="Group 186"/>
          <p:cNvGrpSpPr/>
          <p:nvPr/>
        </p:nvGrpSpPr>
        <p:grpSpPr>
          <a:xfrm>
            <a:off x="10601213" y="2820167"/>
            <a:ext cx="1993901" cy="4749801"/>
            <a:chOff x="0" y="0"/>
            <a:chExt cx="1993900" cy="4749800"/>
          </a:xfrm>
        </p:grpSpPr>
        <p:sp>
          <p:nvSpPr>
            <p:cNvPr id="181" name="Shape 181"/>
            <p:cNvSpPr/>
            <p:nvPr/>
          </p:nvSpPr>
          <p:spPr>
            <a:xfrm>
              <a:off x="0" y="0"/>
              <a:ext cx="1993900" cy="47498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pic>
          <p:nvPicPr>
            <p:cNvPr id="182" name="droppedImage.pdf"/>
            <p:cNvPicPr/>
            <p:nvPr/>
          </p:nvPicPr>
          <p:blipFill>
            <a:blip r:embed="rId2">
              <a:extLst/>
            </a:blip>
            <a:stretch>
              <a:fillRect/>
            </a:stretch>
          </p:blipFill>
          <p:spPr>
            <a:xfrm>
              <a:off x="875169" y="466629"/>
              <a:ext cx="130049" cy="579306"/>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183" name="Shape 183"/>
            <p:cNvSpPr/>
            <p:nvPr/>
          </p:nvSpPr>
          <p:spPr>
            <a:xfrm>
              <a:off x="697902" y="1540433"/>
              <a:ext cx="614631"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S</a:t>
              </a:r>
            </a:p>
          </p:txBody>
        </p:sp>
        <p:sp>
          <p:nvSpPr>
            <p:cNvPr id="184" name="Shape 184"/>
            <p:cNvSpPr/>
            <p:nvPr/>
          </p:nvSpPr>
          <p:spPr>
            <a:xfrm>
              <a:off x="256338" y="3322861"/>
              <a:ext cx="1523158"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lvl="0" algn="ctr">
                <a:defRPr sz="1800"/>
              </a:pPr>
              <a:r>
                <a:rPr cap="all" sz="3200">
                  <a:solidFill>
                    <a:srgbClr val="5C554F"/>
                  </a:solidFill>
                  <a:latin typeface="Abadi MT Condensed Light"/>
                  <a:ea typeface="Abadi MT Condensed Light"/>
                  <a:cs typeface="Abadi MT Condensed Light"/>
                  <a:sym typeface="Abadi MT Condensed Light"/>
                </a:rPr>
                <a:t>The </a:t>
              </a:r>
              <a:r>
                <a:rPr cap="all" spc="-192" sz="3200">
                  <a:solidFill>
                    <a:srgbClr val="5C554F"/>
                  </a:solidFill>
                  <a:latin typeface="Abadi MT Condensed Light"/>
                  <a:ea typeface="Abadi MT Condensed Light"/>
                  <a:cs typeface="Abadi MT Condensed Light"/>
                  <a:sym typeface="Abadi MT Condensed Light"/>
                </a:rPr>
                <a:t>Kingdom</a:t>
              </a:r>
            </a:p>
          </p:txBody>
        </p:sp>
        <p:sp>
          <p:nvSpPr>
            <p:cNvPr id="185" name="Shape 185"/>
            <p:cNvSpPr/>
            <p:nvPr/>
          </p:nvSpPr>
          <p:spPr>
            <a:xfrm>
              <a:off x="620875" y="2604587"/>
              <a:ext cx="794084"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12-16</a:t>
              </a:r>
            </a:p>
          </p:txBody>
        </p:sp>
      </p:grpSp>
      <p:sp>
        <p:nvSpPr>
          <p:cNvPr id="187" name="Shape 187"/>
          <p:cNvSpPr/>
          <p:nvPr>
            <p:ph type="body" idx="4294967295"/>
          </p:nvPr>
        </p:nvSpPr>
        <p:spPr>
          <a:xfrm>
            <a:off x="1651000" y="1825771"/>
            <a:ext cx="7962900" cy="863601"/>
          </a:xfrm>
          <a:prstGeom prst="rect">
            <a:avLst/>
          </a:prstGeom>
        </p:spPr>
        <p:txBody>
          <a:bodyPr lIns="38100" tIns="38100" rIns="38100" bIns="38100">
            <a:noAutofit/>
          </a:bodyPr>
          <a:lstStyle>
            <a:lvl1pPr marL="406400" indent="-406400" algn="l">
              <a:spcBef>
                <a:spcPts val="4200"/>
              </a:spcBef>
              <a:buSzPct val="125000"/>
              <a:buChar char="•"/>
              <a:defRPr sz="4400">
                <a:solidFill>
                  <a:srgbClr val="5C554F"/>
                </a:solidFill>
                <a:latin typeface="Helvetica"/>
                <a:ea typeface="Helvetica"/>
                <a:cs typeface="Helvetica"/>
                <a:sym typeface="Helvetica"/>
              </a:defRPr>
            </a:lvl1pPr>
          </a:lstStyle>
          <a:p>
            <a:pPr lvl="0">
              <a:defRPr sz="1800">
                <a:solidFill>
                  <a:srgbClr val="000000"/>
                </a:solidFill>
              </a:defRPr>
            </a:pPr>
            <a:r>
              <a:rPr sz="4400">
                <a:solidFill>
                  <a:srgbClr val="5C554F"/>
                </a:solidFill>
              </a:rPr>
              <a:t>Living with Others (14)</a:t>
            </a:r>
          </a:p>
        </p:txBody>
      </p:sp>
      <p:sp>
        <p:nvSpPr>
          <p:cNvPr id="188" name="Shape 188"/>
          <p:cNvSpPr/>
          <p:nvPr/>
        </p:nvSpPr>
        <p:spPr>
          <a:xfrm>
            <a:off x="2229411" y="2756046"/>
            <a:ext cx="3915123" cy="469901"/>
          </a:xfrm>
          <a:prstGeom prst="roundRect">
            <a:avLst>
              <a:gd name="adj" fmla="val 40541"/>
            </a:avLst>
          </a:prstGeom>
          <a:solidFill>
            <a:srgbClr val="FFF0D0"/>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89" name="Shape 189"/>
          <p:cNvSpPr/>
          <p:nvPr/>
        </p:nvSpPr>
        <p:spPr>
          <a:xfrm>
            <a:off x="2232221" y="3349771"/>
            <a:ext cx="1655615" cy="485629"/>
          </a:xfrm>
          <a:prstGeom prst="roundRect">
            <a:avLst>
              <a:gd name="adj" fmla="val 39228"/>
            </a:avLst>
          </a:prstGeom>
          <a:solidFill>
            <a:srgbClr val="FFF0D0"/>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90" name="Shape 190"/>
          <p:cNvSpPr/>
          <p:nvPr/>
        </p:nvSpPr>
        <p:spPr>
          <a:xfrm>
            <a:off x="2807261" y="4502149"/>
            <a:ext cx="4257834" cy="469901"/>
          </a:xfrm>
          <a:prstGeom prst="roundRect">
            <a:avLst>
              <a:gd name="adj" fmla="val 34849"/>
            </a:avLst>
          </a:prstGeom>
          <a:solidFill>
            <a:srgbClr val="FFF0D0"/>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91" name="Shape 191"/>
          <p:cNvSpPr/>
          <p:nvPr/>
        </p:nvSpPr>
        <p:spPr>
          <a:xfrm>
            <a:off x="2232222" y="7335017"/>
            <a:ext cx="1328887" cy="469901"/>
          </a:xfrm>
          <a:prstGeom prst="roundRect">
            <a:avLst>
              <a:gd name="adj" fmla="val 40541"/>
            </a:avLst>
          </a:prstGeom>
          <a:solidFill>
            <a:srgbClr val="FFF0D0"/>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192" name="Shape 192"/>
          <p:cNvSpPr/>
          <p:nvPr/>
        </p:nvSpPr>
        <p:spPr>
          <a:xfrm>
            <a:off x="2223061" y="2718861"/>
            <a:ext cx="7605229" cy="571952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nSpc>
                <a:spcPct val="120000"/>
              </a:lnSpc>
              <a:defRPr sz="1800"/>
            </a:pPr>
            <a:r>
              <a:rPr sz="3400">
                <a:latin typeface="Times New Roman"/>
                <a:ea typeface="Times New Roman"/>
                <a:cs typeface="Times New Roman"/>
                <a:sym typeface="Times New Roman"/>
              </a:rPr>
              <a:t>“Let not him who eats regard with contempt him who does not eat, and let not him who does not eat judge him who eats, for God has accepted him.” (Romans 14:3).</a:t>
            </a:r>
            <a:endParaRPr sz="3400">
              <a:latin typeface="Times New Roman"/>
              <a:ea typeface="Times New Roman"/>
              <a:cs typeface="Times New Roman"/>
              <a:sym typeface="Times New Roman"/>
            </a:endParaRPr>
          </a:p>
          <a:p>
            <a:pPr lvl="0">
              <a:lnSpc>
                <a:spcPct val="120000"/>
              </a:lnSpc>
              <a:defRPr sz="1800"/>
            </a:pPr>
            <a:endParaRPr sz="3400">
              <a:latin typeface="Times New Roman"/>
              <a:ea typeface="Times New Roman"/>
              <a:cs typeface="Times New Roman"/>
              <a:sym typeface="Times New Roman"/>
            </a:endParaRPr>
          </a:p>
          <a:p>
            <a:pPr lvl="0">
              <a:lnSpc>
                <a:spcPct val="120000"/>
              </a:lnSpc>
              <a:defRPr sz="1800"/>
            </a:pPr>
            <a:r>
              <a:rPr sz="3400">
                <a:latin typeface="Times New Roman"/>
                <a:ea typeface="Times New Roman"/>
                <a:cs typeface="Times New Roman"/>
                <a:sym typeface="Times New Roman"/>
              </a:rPr>
              <a:t>“For if because of food your brother is hurt, you are no longer walking according to love. Do not destroy with your food him for whom Christ died.” Romans 14:15.</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xit" presetSubtype="2" presetID="17" grpId="1" fill="hold">
                                  <p:stCondLst>
                                    <p:cond delay="0"/>
                                  </p:stCondLst>
                                  <p:iterate type="el" backwards="0">
                                    <p:tmAbs val="0"/>
                                  </p:iterate>
                                  <p:childTnLst>
                                    <p:anim calcmode="lin" valueType="num">
                                      <p:cBhvr>
                                        <p:cTn id="6" dur="2500" fill="hold"/>
                                        <p:tgtEl>
                                          <p:spTgt spid="186"/>
                                        </p:tgtEl>
                                        <p:attrNameLst>
                                          <p:attrName>ppt_x</p:attrName>
                                        </p:attrNameLst>
                                      </p:cBhvr>
                                      <p:tavLst>
                                        <p:tav tm="0">
                                          <p:val>
                                            <p:strVal val="ppt_x"/>
                                          </p:val>
                                        </p:tav>
                                        <p:tav tm="100000">
                                          <p:val>
                                            <p:strVal val="ppt_x+ppt_w/2"/>
                                          </p:val>
                                        </p:tav>
                                      </p:tavLst>
                                    </p:anim>
                                    <p:anim calcmode="lin" valueType="num">
                                      <p:cBhvr>
                                        <p:cTn id="7" dur="2500" fill="hold"/>
                                        <p:tgtEl>
                                          <p:spTgt spid="186"/>
                                        </p:tgtEl>
                                        <p:attrNameLst>
                                          <p:attrName>ppt_y</p:attrName>
                                        </p:attrNameLst>
                                      </p:cBhvr>
                                      <p:tavLst>
                                        <p:tav tm="0">
                                          <p:val>
                                            <p:strVal val="ppt_y"/>
                                          </p:val>
                                        </p:tav>
                                        <p:tav tm="100000">
                                          <p:val>
                                            <p:strVal val="ppt_y"/>
                                          </p:val>
                                        </p:tav>
                                      </p:tavLst>
                                    </p:anim>
                                    <p:anim calcmode="lin" valueType="num">
                                      <p:cBhvr>
                                        <p:cTn id="8" dur="2500" fill="hold"/>
                                        <p:tgtEl>
                                          <p:spTgt spid="186"/>
                                        </p:tgtEl>
                                        <p:attrNameLst>
                                          <p:attrName>ppt_w</p:attrName>
                                        </p:attrNameLst>
                                      </p:cBhvr>
                                      <p:tavLst>
                                        <p:tav tm="0">
                                          <p:val>
                                            <p:strVal val="ppt_w"/>
                                          </p:val>
                                        </p:tav>
                                        <p:tav tm="100000">
                                          <p:val>
                                            <p:fltVal val="0"/>
                                          </p:val>
                                        </p:tav>
                                      </p:tavLst>
                                    </p:anim>
                                    <p:anim calcmode="lin" valueType="num">
                                      <p:cBhvr>
                                        <p:cTn id="9" dur="2500" fill="hold"/>
                                        <p:tgtEl>
                                          <p:spTgt spid="186"/>
                                        </p:tgtEl>
                                        <p:attrNameLst>
                                          <p:attrName>ppt_h</p:attrName>
                                        </p:attrNameLst>
                                      </p:cBhvr>
                                      <p:tavLst>
                                        <p:tav tm="0">
                                          <p:val>
                                            <p:strVal val="ppt_h"/>
                                          </p:val>
                                        </p:tav>
                                        <p:tav tm="100000">
                                          <p:val>
                                            <p:strVal val="ppt_h"/>
                                          </p:val>
                                        </p:tav>
                                      </p:tavLst>
                                    </p:anim>
                                    <p:set>
                                      <p:cBhvr>
                                        <p:cTn id="10" fill="hold">
                                          <p:stCondLst>
                                            <p:cond delay="2499"/>
                                          </p:stCondLst>
                                        </p:cTn>
                                        <p:tgtEl>
                                          <p:spTgt spid="186"/>
                                        </p:tgtEl>
                                        <p:attrNameLst>
                                          <p:attrName>style.visibility</p:attrName>
                                        </p:attrNameLst>
                                      </p:cBhvr>
                                      <p:to>
                                        <p:strVal val="hidden"/>
                                      </p:to>
                                    </p:set>
                                  </p:childTnLst>
                                </p:cTn>
                              </p:par>
                            </p:childTnLst>
                          </p:cTn>
                        </p:par>
                        <p:par>
                          <p:cTn id="11" fill="hold">
                            <p:stCondLst>
                              <p:cond delay="2500"/>
                            </p:stCondLst>
                            <p:childTnLst>
                              <p:par>
                                <p:cTn id="12" nodeType="afterEffect" presetClass="entr" presetSubtype="6" presetID="18" grpId="2" fill="hold">
                                  <p:stCondLst>
                                    <p:cond delay="0"/>
                                  </p:stCondLst>
                                  <p:iterate type="el" backwards="0">
                                    <p:tmAbs val="0"/>
                                  </p:iterate>
                                  <p:childTnLst>
                                    <p:set>
                                      <p:cBhvr>
                                        <p:cTn id="13" fill="hold"/>
                                        <p:tgtEl>
                                          <p:spTgt spid="192"/>
                                        </p:tgtEl>
                                        <p:attrNameLst>
                                          <p:attrName>style.visibility</p:attrName>
                                        </p:attrNameLst>
                                      </p:cBhvr>
                                      <p:to>
                                        <p:strVal val="visible"/>
                                      </p:to>
                                    </p:set>
                                    <p:animEffect filter="strips(downRight)" transition="in">
                                      <p:cBhvr>
                                        <p:cTn id="14" dur="1000"/>
                                        <p:tgtEl>
                                          <p:spTgt spid="192"/>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2" grpId="3" fill="hold">
                                  <p:stCondLst>
                                    <p:cond delay="0"/>
                                  </p:stCondLst>
                                  <p:iterate type="el" backwards="0">
                                    <p:tmAbs val="0"/>
                                  </p:iterate>
                                  <p:childTnLst>
                                    <p:set>
                                      <p:cBhvr>
                                        <p:cTn id="18" fill="hold"/>
                                        <p:tgtEl>
                                          <p:spTgt spid="188"/>
                                        </p:tgtEl>
                                        <p:attrNameLst>
                                          <p:attrName>style.visibility</p:attrName>
                                        </p:attrNameLst>
                                      </p:cBhvr>
                                      <p:to>
                                        <p:strVal val="visible"/>
                                      </p:to>
                                    </p:set>
                                    <p:animEffect filter="wipe(left)" transition="in">
                                      <p:cBhvr>
                                        <p:cTn id="19" dur="1000"/>
                                        <p:tgtEl>
                                          <p:spTgt spid="188"/>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4" fill="hold">
                                  <p:stCondLst>
                                    <p:cond delay="0"/>
                                  </p:stCondLst>
                                  <p:iterate type="el" backwards="0">
                                    <p:tmAbs val="0"/>
                                  </p:iterate>
                                  <p:childTnLst>
                                    <p:set>
                                      <p:cBhvr>
                                        <p:cTn id="23" fill="hold"/>
                                        <p:tgtEl>
                                          <p:spTgt spid="189"/>
                                        </p:tgtEl>
                                        <p:attrNameLst>
                                          <p:attrName>style.visibility</p:attrName>
                                        </p:attrNameLst>
                                      </p:cBhvr>
                                      <p:to>
                                        <p:strVal val="visible"/>
                                      </p:to>
                                    </p:set>
                                    <p:animEffect filter="wipe(left)" transition="in">
                                      <p:cBhvr>
                                        <p:cTn id="24" dur="1000"/>
                                        <p:tgtEl>
                                          <p:spTgt spid="189"/>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8" presetID="1" grpId="5" fill="hold">
                                  <p:stCondLst>
                                    <p:cond delay="0"/>
                                  </p:stCondLst>
                                  <p:iterate type="el" backwards="0">
                                    <p:tmAbs val="0"/>
                                  </p:iterate>
                                  <p:childTnLst>
                                    <p:set>
                                      <p:cBhvr>
                                        <p:cTn id="28" fill="hold"/>
                                        <p:tgtEl>
                                          <p:spTgt spid="190"/>
                                        </p:tgtEl>
                                        <p:attrNameLst>
                                          <p:attrName>style.visibility</p:attrName>
                                        </p:attrNameLst>
                                      </p:cBhvr>
                                      <p:to>
                                        <p:strVal val="visible"/>
                                      </p:to>
                                    </p:set>
                                    <p:animEffect filter="(null)(right)" transition="in">
                                      <p:cBhvr>
                                        <p:cTn id="29" dur="1000"/>
                                        <p:tgtEl>
                                          <p:spTgt spid="190"/>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8" presetID="22" grpId="6" fill="hold">
                                  <p:stCondLst>
                                    <p:cond delay="0"/>
                                  </p:stCondLst>
                                  <p:iterate type="el" backwards="0">
                                    <p:tmAbs val="0"/>
                                  </p:iterate>
                                  <p:childTnLst>
                                    <p:set>
                                      <p:cBhvr>
                                        <p:cTn id="33" fill="hold"/>
                                        <p:tgtEl>
                                          <p:spTgt spid="191"/>
                                        </p:tgtEl>
                                        <p:attrNameLst>
                                          <p:attrName>style.visibility</p:attrName>
                                        </p:attrNameLst>
                                      </p:cBhvr>
                                      <p:to>
                                        <p:strVal val="visible"/>
                                      </p:to>
                                    </p:set>
                                    <p:animEffect filter="wipe(left)" transition="in">
                                      <p:cBhvr>
                                        <p:cTn id="34"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0" grpId="5"/>
      <p:bldP build="whole" bldLvl="1" animBg="1" rev="0" advAuto="0" spid="191" grpId="6"/>
      <p:bldP build="whole" bldLvl="1" animBg="1" rev="0" advAuto="0" spid="192" grpId="2"/>
      <p:bldP build="whole" bldLvl="1" animBg="1" rev="0" advAuto="0" spid="186" grpId="1"/>
      <p:bldP build="whole" bldLvl="1" animBg="1" rev="0" advAuto="0" spid="189" grpId="4"/>
      <p:bldP build="whole" bldLvl="1" animBg="1" rev="0" advAuto="0" spid="188" grpId="3"/>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nvSpPr>
        <p:spPr>
          <a:xfrm>
            <a:off x="4494460" y="245864"/>
            <a:ext cx="5625158"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Book of Romans 14</a:t>
            </a:r>
          </a:p>
        </p:txBody>
      </p:sp>
      <p:grpSp>
        <p:nvGrpSpPr>
          <p:cNvPr id="200" name="Group 200"/>
          <p:cNvGrpSpPr/>
          <p:nvPr/>
        </p:nvGrpSpPr>
        <p:grpSpPr>
          <a:xfrm>
            <a:off x="10601213" y="2820167"/>
            <a:ext cx="1993901" cy="4749801"/>
            <a:chOff x="0" y="0"/>
            <a:chExt cx="1993900" cy="4749800"/>
          </a:xfrm>
        </p:grpSpPr>
        <p:sp>
          <p:nvSpPr>
            <p:cNvPr id="195" name="Shape 195"/>
            <p:cNvSpPr/>
            <p:nvPr/>
          </p:nvSpPr>
          <p:spPr>
            <a:xfrm>
              <a:off x="0" y="0"/>
              <a:ext cx="1993900" cy="47498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pic>
          <p:nvPicPr>
            <p:cNvPr id="196" name="droppedImage.pdf"/>
            <p:cNvPicPr/>
            <p:nvPr/>
          </p:nvPicPr>
          <p:blipFill>
            <a:blip r:embed="rId2">
              <a:extLst/>
            </a:blip>
            <a:stretch>
              <a:fillRect/>
            </a:stretch>
          </p:blipFill>
          <p:spPr>
            <a:xfrm>
              <a:off x="875169" y="466629"/>
              <a:ext cx="130049" cy="579306"/>
            </a:xfrm>
            <a:prstGeom prst="rect">
              <a:avLst/>
            </a:prstGeom>
            <a:ln w="12700" cap="flat">
              <a:noFill/>
              <a:miter lim="400000"/>
            </a:ln>
            <a:effectLst>
              <a:outerShdw sx="100000" sy="100000" kx="0" ky="0" algn="b" rotWithShape="0" blurRad="101600" dist="76200" dir="2700000">
                <a:srgbClr val="000000">
                  <a:alpha val="75000"/>
                </a:srgbClr>
              </a:outerShdw>
            </a:effectLst>
          </p:spPr>
        </p:pic>
        <p:sp>
          <p:nvSpPr>
            <p:cNvPr id="197" name="Shape 197"/>
            <p:cNvSpPr/>
            <p:nvPr/>
          </p:nvSpPr>
          <p:spPr>
            <a:xfrm>
              <a:off x="697902" y="1540433"/>
              <a:ext cx="614631"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S</a:t>
              </a:r>
            </a:p>
          </p:txBody>
        </p:sp>
        <p:sp>
          <p:nvSpPr>
            <p:cNvPr id="198" name="Shape 198"/>
            <p:cNvSpPr/>
            <p:nvPr/>
          </p:nvSpPr>
          <p:spPr>
            <a:xfrm>
              <a:off x="256338" y="3322861"/>
              <a:ext cx="1523158"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lvl="0" algn="ctr">
                <a:defRPr sz="1800"/>
              </a:pPr>
              <a:r>
                <a:rPr cap="all" sz="3200">
                  <a:solidFill>
                    <a:srgbClr val="5C554F"/>
                  </a:solidFill>
                  <a:latin typeface="Abadi MT Condensed Light"/>
                  <a:ea typeface="Abadi MT Condensed Light"/>
                  <a:cs typeface="Abadi MT Condensed Light"/>
                  <a:sym typeface="Abadi MT Condensed Light"/>
                </a:rPr>
                <a:t>The </a:t>
              </a:r>
              <a:r>
                <a:rPr cap="all" spc="-192" sz="3200">
                  <a:solidFill>
                    <a:srgbClr val="5C554F"/>
                  </a:solidFill>
                  <a:latin typeface="Abadi MT Condensed Light"/>
                  <a:ea typeface="Abadi MT Condensed Light"/>
                  <a:cs typeface="Abadi MT Condensed Light"/>
                  <a:sym typeface="Abadi MT Condensed Light"/>
                </a:rPr>
                <a:t>Kingdom</a:t>
              </a:r>
            </a:p>
          </p:txBody>
        </p:sp>
        <p:sp>
          <p:nvSpPr>
            <p:cNvPr id="199" name="Shape 199"/>
            <p:cNvSpPr/>
            <p:nvPr/>
          </p:nvSpPr>
          <p:spPr>
            <a:xfrm>
              <a:off x="620875" y="2604587"/>
              <a:ext cx="794084"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12-16</a:t>
              </a:r>
            </a:p>
          </p:txBody>
        </p:sp>
      </p:grpSp>
      <p:sp>
        <p:nvSpPr>
          <p:cNvPr id="201" name="Shape 201"/>
          <p:cNvSpPr/>
          <p:nvPr>
            <p:ph type="body" idx="4294967295"/>
          </p:nvPr>
        </p:nvSpPr>
        <p:spPr>
          <a:xfrm>
            <a:off x="1466118" y="1409846"/>
            <a:ext cx="7962901" cy="863601"/>
          </a:xfrm>
          <a:prstGeom prst="rect">
            <a:avLst/>
          </a:prstGeom>
        </p:spPr>
        <p:txBody>
          <a:bodyPr lIns="38100" tIns="38100" rIns="38100" bIns="38100">
            <a:noAutofit/>
          </a:bodyPr>
          <a:lstStyle>
            <a:lvl1pPr marL="406400" indent="-406400" algn="l">
              <a:spcBef>
                <a:spcPts val="4200"/>
              </a:spcBef>
              <a:buSzPct val="125000"/>
              <a:buChar char="•"/>
              <a:defRPr sz="4400">
                <a:solidFill>
                  <a:srgbClr val="5C554F"/>
                </a:solidFill>
                <a:latin typeface="Helvetica"/>
                <a:ea typeface="Helvetica"/>
                <a:cs typeface="Helvetica"/>
                <a:sym typeface="Helvetica"/>
              </a:defRPr>
            </a:lvl1pPr>
          </a:lstStyle>
          <a:p>
            <a:pPr lvl="0">
              <a:defRPr sz="1800">
                <a:solidFill>
                  <a:srgbClr val="000000"/>
                </a:solidFill>
              </a:defRPr>
            </a:pPr>
            <a:r>
              <a:rPr sz="4400">
                <a:solidFill>
                  <a:srgbClr val="5C554F"/>
                </a:solidFill>
              </a:rPr>
              <a:t>Going Beyond (15-16)</a:t>
            </a:r>
          </a:p>
        </p:txBody>
      </p:sp>
      <p:sp>
        <p:nvSpPr>
          <p:cNvPr id="202" name="Shape 202"/>
          <p:cNvSpPr/>
          <p:nvPr/>
        </p:nvSpPr>
        <p:spPr>
          <a:xfrm>
            <a:off x="4082318" y="2578246"/>
            <a:ext cx="3543301" cy="520701"/>
          </a:xfrm>
          <a:prstGeom prst="roundRect">
            <a:avLst>
              <a:gd name="adj" fmla="val 26829"/>
            </a:avLst>
          </a:prstGeom>
          <a:solidFill>
            <a:srgbClr val="FFF0D0"/>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203" name="Shape 203"/>
          <p:cNvSpPr/>
          <p:nvPr/>
        </p:nvSpPr>
        <p:spPr>
          <a:xfrm>
            <a:off x="1936018" y="3111646"/>
            <a:ext cx="4013201" cy="520701"/>
          </a:xfrm>
          <a:prstGeom prst="roundRect">
            <a:avLst>
              <a:gd name="adj" fmla="val 26829"/>
            </a:avLst>
          </a:prstGeom>
          <a:solidFill>
            <a:srgbClr val="FFF0D0"/>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204" name="Shape 204"/>
          <p:cNvSpPr/>
          <p:nvPr/>
        </p:nvSpPr>
        <p:spPr>
          <a:xfrm>
            <a:off x="6850918" y="3518046"/>
            <a:ext cx="1638301" cy="520701"/>
          </a:xfrm>
          <a:prstGeom prst="roundRect">
            <a:avLst>
              <a:gd name="adj" fmla="val 26829"/>
            </a:avLst>
          </a:prstGeom>
          <a:solidFill>
            <a:srgbClr val="FFC5C8"/>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205" name="Shape 205"/>
          <p:cNvSpPr/>
          <p:nvPr/>
        </p:nvSpPr>
        <p:spPr>
          <a:xfrm>
            <a:off x="2926618" y="5448446"/>
            <a:ext cx="2540001" cy="520701"/>
          </a:xfrm>
          <a:prstGeom prst="roundRect">
            <a:avLst>
              <a:gd name="adj" fmla="val 26829"/>
            </a:avLst>
          </a:prstGeom>
          <a:solidFill>
            <a:srgbClr val="FFC5C8"/>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206" name="Shape 206"/>
          <p:cNvSpPr/>
          <p:nvPr/>
        </p:nvSpPr>
        <p:spPr>
          <a:xfrm>
            <a:off x="1936018" y="6690057"/>
            <a:ext cx="6972301" cy="2037979"/>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36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3 benedictions</a:t>
            </a:r>
            <a:endParaRPr b="1" sz="36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endParaRPr>
          </a:p>
          <a:p>
            <a:pPr lvl="0"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36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15:13, 33</a:t>
            </a:r>
            <a:endParaRPr b="1" sz="36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endParaRPr>
          </a:p>
          <a:p>
            <a:pPr lvl="0"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36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16:25-27</a:t>
            </a:r>
          </a:p>
        </p:txBody>
      </p:sp>
      <p:sp>
        <p:nvSpPr>
          <p:cNvPr id="207" name="Shape 207"/>
          <p:cNvSpPr/>
          <p:nvPr/>
        </p:nvSpPr>
        <p:spPr>
          <a:xfrm>
            <a:off x="1940643" y="2521096"/>
            <a:ext cx="7150101" cy="39243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sz="3400">
                <a:latin typeface="Times New Roman"/>
                <a:ea typeface="Times New Roman"/>
                <a:cs typeface="Times New Roman"/>
                <a:sym typeface="Times New Roman"/>
              </a:defRPr>
            </a:lvl1pPr>
          </a:lstStyle>
          <a:p>
            <a:pPr lvl="0">
              <a:defRPr sz="1800"/>
            </a:pPr>
            <a:r>
              <a:rPr sz="3400"/>
              <a:t>“Wherefore, accept one another, just as Christ also accepted us to the glory of God. ... and for the Gentiles to glorify God for His mercy; as it is written, “THEREFORE I WILL GIVE PRAISE TO THEE AMONG THE GENTILES, AND I WILL SING TO THY NAME.”” (Romans 15:7-9).</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xit" presetSubtype="2" presetID="17" grpId="1" fill="hold">
                                  <p:stCondLst>
                                    <p:cond delay="0"/>
                                  </p:stCondLst>
                                  <p:iterate type="el" backwards="0">
                                    <p:tmAbs val="0"/>
                                  </p:iterate>
                                  <p:childTnLst>
                                    <p:anim calcmode="lin" valueType="num">
                                      <p:cBhvr>
                                        <p:cTn id="6" dur="2500" fill="hold"/>
                                        <p:tgtEl>
                                          <p:spTgt spid="200"/>
                                        </p:tgtEl>
                                        <p:attrNameLst>
                                          <p:attrName>ppt_x</p:attrName>
                                        </p:attrNameLst>
                                      </p:cBhvr>
                                      <p:tavLst>
                                        <p:tav tm="0">
                                          <p:val>
                                            <p:strVal val="ppt_x"/>
                                          </p:val>
                                        </p:tav>
                                        <p:tav tm="100000">
                                          <p:val>
                                            <p:strVal val="ppt_x+ppt_w/2"/>
                                          </p:val>
                                        </p:tav>
                                      </p:tavLst>
                                    </p:anim>
                                    <p:anim calcmode="lin" valueType="num">
                                      <p:cBhvr>
                                        <p:cTn id="7" dur="2500" fill="hold"/>
                                        <p:tgtEl>
                                          <p:spTgt spid="200"/>
                                        </p:tgtEl>
                                        <p:attrNameLst>
                                          <p:attrName>ppt_y</p:attrName>
                                        </p:attrNameLst>
                                      </p:cBhvr>
                                      <p:tavLst>
                                        <p:tav tm="0">
                                          <p:val>
                                            <p:strVal val="ppt_y"/>
                                          </p:val>
                                        </p:tav>
                                        <p:tav tm="100000">
                                          <p:val>
                                            <p:strVal val="ppt_y"/>
                                          </p:val>
                                        </p:tav>
                                      </p:tavLst>
                                    </p:anim>
                                    <p:anim calcmode="lin" valueType="num">
                                      <p:cBhvr>
                                        <p:cTn id="8" dur="2500" fill="hold"/>
                                        <p:tgtEl>
                                          <p:spTgt spid="200"/>
                                        </p:tgtEl>
                                        <p:attrNameLst>
                                          <p:attrName>ppt_w</p:attrName>
                                        </p:attrNameLst>
                                      </p:cBhvr>
                                      <p:tavLst>
                                        <p:tav tm="0">
                                          <p:val>
                                            <p:strVal val="ppt_w"/>
                                          </p:val>
                                        </p:tav>
                                        <p:tav tm="100000">
                                          <p:val>
                                            <p:fltVal val="0"/>
                                          </p:val>
                                        </p:tav>
                                      </p:tavLst>
                                    </p:anim>
                                    <p:anim calcmode="lin" valueType="num">
                                      <p:cBhvr>
                                        <p:cTn id="9" dur="2500" fill="hold"/>
                                        <p:tgtEl>
                                          <p:spTgt spid="200"/>
                                        </p:tgtEl>
                                        <p:attrNameLst>
                                          <p:attrName>ppt_h</p:attrName>
                                        </p:attrNameLst>
                                      </p:cBhvr>
                                      <p:tavLst>
                                        <p:tav tm="0">
                                          <p:val>
                                            <p:strVal val="ppt_h"/>
                                          </p:val>
                                        </p:tav>
                                        <p:tav tm="100000">
                                          <p:val>
                                            <p:strVal val="ppt_h"/>
                                          </p:val>
                                        </p:tav>
                                      </p:tavLst>
                                    </p:anim>
                                    <p:set>
                                      <p:cBhvr>
                                        <p:cTn id="10" fill="hold">
                                          <p:stCondLst>
                                            <p:cond delay="2499"/>
                                          </p:stCondLst>
                                        </p:cTn>
                                        <p:tgtEl>
                                          <p:spTgt spid="200"/>
                                        </p:tgtEl>
                                        <p:attrNameLst>
                                          <p:attrName>style.visibility</p:attrName>
                                        </p:attrNameLst>
                                      </p:cBhvr>
                                      <p:to>
                                        <p:strVal val="hidden"/>
                                      </p:to>
                                    </p:set>
                                  </p:childTnLst>
                                </p:cTn>
                              </p:par>
                            </p:childTnLst>
                          </p:cTn>
                        </p:par>
                        <p:par>
                          <p:cTn id="11" fill="hold">
                            <p:stCondLst>
                              <p:cond delay="2500"/>
                            </p:stCondLst>
                            <p:childTnLst>
                              <p:par>
                                <p:cTn id="12" nodeType="afterEffect" presetClass="entr" presetSubtype="6" presetID="18" grpId="2" fill="hold">
                                  <p:stCondLst>
                                    <p:cond delay="0"/>
                                  </p:stCondLst>
                                  <p:iterate type="el" backwards="0">
                                    <p:tmAbs val="0"/>
                                  </p:iterate>
                                  <p:childTnLst>
                                    <p:set>
                                      <p:cBhvr>
                                        <p:cTn id="13" fill="hold"/>
                                        <p:tgtEl>
                                          <p:spTgt spid="207"/>
                                        </p:tgtEl>
                                        <p:attrNameLst>
                                          <p:attrName>style.visibility</p:attrName>
                                        </p:attrNameLst>
                                      </p:cBhvr>
                                      <p:to>
                                        <p:strVal val="visible"/>
                                      </p:to>
                                    </p:set>
                                    <p:animEffect filter="strips(downRight)" transition="in">
                                      <p:cBhvr>
                                        <p:cTn id="14" dur="1000"/>
                                        <p:tgtEl>
                                          <p:spTgt spid="207"/>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2" grpId="3" fill="hold">
                                  <p:stCondLst>
                                    <p:cond delay="0"/>
                                  </p:stCondLst>
                                  <p:iterate type="el" backwards="0">
                                    <p:tmAbs val="0"/>
                                  </p:iterate>
                                  <p:childTnLst>
                                    <p:set>
                                      <p:cBhvr>
                                        <p:cTn id="18" fill="hold"/>
                                        <p:tgtEl>
                                          <p:spTgt spid="202"/>
                                        </p:tgtEl>
                                        <p:attrNameLst>
                                          <p:attrName>style.visibility</p:attrName>
                                        </p:attrNameLst>
                                      </p:cBhvr>
                                      <p:to>
                                        <p:strVal val="visible"/>
                                      </p:to>
                                    </p:set>
                                    <p:animEffect filter="wipe(left)" transition="in">
                                      <p:cBhvr>
                                        <p:cTn id="19" dur="1000"/>
                                        <p:tgtEl>
                                          <p:spTgt spid="202"/>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4" fill="hold">
                                  <p:stCondLst>
                                    <p:cond delay="0"/>
                                  </p:stCondLst>
                                  <p:iterate type="el" backwards="0">
                                    <p:tmAbs val="0"/>
                                  </p:iterate>
                                  <p:childTnLst>
                                    <p:set>
                                      <p:cBhvr>
                                        <p:cTn id="23" fill="hold"/>
                                        <p:tgtEl>
                                          <p:spTgt spid="203"/>
                                        </p:tgtEl>
                                        <p:attrNameLst>
                                          <p:attrName>style.visibility</p:attrName>
                                        </p:attrNameLst>
                                      </p:cBhvr>
                                      <p:to>
                                        <p:strVal val="visible"/>
                                      </p:to>
                                    </p:set>
                                    <p:animEffect filter="wipe(left)" transition="in">
                                      <p:cBhvr>
                                        <p:cTn id="24" dur="1000"/>
                                        <p:tgtEl>
                                          <p:spTgt spid="203"/>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8" presetID="22" grpId="5" fill="hold">
                                  <p:stCondLst>
                                    <p:cond delay="0"/>
                                  </p:stCondLst>
                                  <p:iterate type="el" backwards="0">
                                    <p:tmAbs val="0"/>
                                  </p:iterate>
                                  <p:childTnLst>
                                    <p:set>
                                      <p:cBhvr>
                                        <p:cTn id="28" fill="hold"/>
                                        <p:tgtEl>
                                          <p:spTgt spid="204"/>
                                        </p:tgtEl>
                                        <p:attrNameLst>
                                          <p:attrName>style.visibility</p:attrName>
                                        </p:attrNameLst>
                                      </p:cBhvr>
                                      <p:to>
                                        <p:strVal val="visible"/>
                                      </p:to>
                                    </p:set>
                                    <p:animEffect filter="wipe(left)" transition="in">
                                      <p:cBhvr>
                                        <p:cTn id="29" dur="1000"/>
                                        <p:tgtEl>
                                          <p:spTgt spid="204"/>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8" presetID="22" grpId="6" fill="hold">
                                  <p:stCondLst>
                                    <p:cond delay="0"/>
                                  </p:stCondLst>
                                  <p:iterate type="el" backwards="0">
                                    <p:tmAbs val="0"/>
                                  </p:iterate>
                                  <p:childTnLst>
                                    <p:set>
                                      <p:cBhvr>
                                        <p:cTn id="33" fill="hold"/>
                                        <p:tgtEl>
                                          <p:spTgt spid="205"/>
                                        </p:tgtEl>
                                        <p:attrNameLst>
                                          <p:attrName>style.visibility</p:attrName>
                                        </p:attrNameLst>
                                      </p:cBhvr>
                                      <p:to>
                                        <p:strVal val="visible"/>
                                      </p:to>
                                    </p:set>
                                    <p:animEffect filter="wipe(left)" transition="in">
                                      <p:cBhvr>
                                        <p:cTn id="34" dur="1000"/>
                                        <p:tgtEl>
                                          <p:spTgt spid="205"/>
                                        </p:tgtEl>
                                      </p:cBhvr>
                                    </p:animEffect>
                                  </p:childTnLst>
                                </p:cTn>
                              </p:par>
                            </p:childTnLst>
                          </p:cTn>
                        </p:par>
                        <p:par>
                          <p:cTn id="35" fill="hold">
                            <p:stCondLst>
                              <p:cond delay="1000"/>
                            </p:stCondLst>
                            <p:childTnLst>
                              <p:par>
                                <p:cTn id="36" nodeType="afterEffect" presetClass="entr" presetSubtype="8" presetID="22" grpId="7" fill="hold">
                                  <p:stCondLst>
                                    <p:cond delay="0"/>
                                  </p:stCondLst>
                                  <p:iterate type="el" backwards="0">
                                    <p:tmAbs val="0"/>
                                  </p:iterate>
                                  <p:childTnLst>
                                    <p:set>
                                      <p:cBhvr>
                                        <p:cTn id="37" fill="hold"/>
                                        <p:tgtEl>
                                          <p:spTgt spid="206"/>
                                        </p:tgtEl>
                                        <p:attrNameLst>
                                          <p:attrName>style.visibility</p:attrName>
                                        </p:attrNameLst>
                                      </p:cBhvr>
                                      <p:to>
                                        <p:strVal val="visible"/>
                                      </p:to>
                                    </p:set>
                                    <p:animEffect filter="wipe(left)" transition="in">
                                      <p:cBhvr>
                                        <p:cTn id="38" dur="10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2" grpId="3"/>
      <p:bldP build="whole" bldLvl="1" animBg="1" rev="0" advAuto="0" spid="204" grpId="5"/>
      <p:bldP build="whole" bldLvl="1" animBg="1" rev="0" advAuto="0" spid="207" grpId="2"/>
      <p:bldP build="whole" bldLvl="1" animBg="1" rev="0" advAuto="0" spid="206" grpId="7"/>
      <p:bldP build="whole" bldLvl="1" animBg="1" rev="0" advAuto="0" spid="200" grpId="1"/>
      <p:bldP build="whole" bldLvl="1" animBg="1" rev="0" advAuto="0" spid="203" grpId="4"/>
      <p:bldP build="whole" bldLvl="1" animBg="1" rev="0" advAuto="0" spid="205" grpId="6"/>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nvSpPr>
        <p:spPr>
          <a:xfrm>
            <a:off x="3965909" y="245864"/>
            <a:ext cx="6047260"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Overview of Romans</a:t>
            </a:r>
          </a:p>
        </p:txBody>
      </p:sp>
      <p:pic>
        <p:nvPicPr>
          <p:cNvPr id="210" name="Romans00_Chart.png"/>
          <p:cNvPicPr/>
          <p:nvPr/>
        </p:nvPicPr>
        <p:blipFill>
          <a:blip r:embed="rId2">
            <a:extLst/>
          </a:blip>
          <a:stretch>
            <a:fillRect/>
          </a:stretch>
        </p:blipFill>
        <p:spPr>
          <a:xfrm>
            <a:off x="1450137" y="3498029"/>
            <a:ext cx="11538659" cy="5712258"/>
          </a:xfrm>
          <a:prstGeom prst="rect">
            <a:avLst/>
          </a:prstGeom>
          <a:ln w="12700">
            <a:miter lim="400000"/>
          </a:ln>
        </p:spPr>
      </p:pic>
      <p:sp>
        <p:nvSpPr>
          <p:cNvPr id="211" name="Shape 211"/>
          <p:cNvSpPr/>
          <p:nvPr/>
        </p:nvSpPr>
        <p:spPr>
          <a:xfrm>
            <a:off x="2304566" y="1560796"/>
            <a:ext cx="9829801" cy="14732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defRPr b="1" sz="3200">
                <a:solidFill>
                  <a:srgbClr val="5C554F"/>
                </a:solidFill>
                <a:latin typeface="Times New Roman"/>
                <a:ea typeface="Times New Roman"/>
                <a:cs typeface="Times New Roman"/>
                <a:sym typeface="Times New Roman"/>
              </a:defRPr>
            </a:lvl1pPr>
          </a:lstStyle>
          <a:p>
            <a:pPr lvl="0">
              <a:defRPr b="0" sz="1800">
                <a:solidFill>
                  <a:srgbClr val="000000"/>
                </a:solidFill>
              </a:defRPr>
            </a:pPr>
            <a:r>
              <a:rPr b="1" sz="3200">
                <a:solidFill>
                  <a:srgbClr val="5C554F"/>
                </a:solidFill>
              </a:rPr>
              <a:t>Proclaim and defend God’s great plan to establish His righteousness through the Gospel of Jesus Christ in all His peoples, Jew and Greek.</a:t>
            </a:r>
          </a:p>
        </p:txBody>
      </p:sp>
      <p:sp>
        <p:nvSpPr>
          <p:cNvPr id="212" name="Shape 212"/>
          <p:cNvSpPr/>
          <p:nvPr/>
        </p:nvSpPr>
        <p:spPr>
          <a:xfrm>
            <a:off x="5218934" y="3571121"/>
            <a:ext cx="3814366" cy="5489873"/>
          </a:xfrm>
          <a:prstGeom prst="rect">
            <a:avLst/>
          </a:prstGeom>
          <a:blipFill>
            <a:blip r:embed="rId3">
              <a:alphaModFix amt="30000"/>
            </a:blip>
          </a:blipFill>
          <a:ln w="12700">
            <a:solidFill>
              <a:srgbClr val="5E5E5E">
                <a:alpha val="30000"/>
              </a:srgbClr>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213" name="Shape 213"/>
          <p:cNvSpPr/>
          <p:nvPr/>
        </p:nvSpPr>
        <p:spPr>
          <a:xfrm>
            <a:off x="9045999" y="3555178"/>
            <a:ext cx="3933637" cy="5439075"/>
          </a:xfrm>
          <a:prstGeom prst="rect">
            <a:avLst/>
          </a:prstGeom>
          <a:blipFill>
            <a:blip r:embed="rId4">
              <a:alphaModFix amt="30000"/>
            </a:blip>
          </a:blipFill>
          <a:ln w="12700">
            <a:solidFill>
              <a:srgbClr val="5E5E5E">
                <a:alpha val="30000"/>
              </a:srgbClr>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214" name="Shape 214"/>
          <p:cNvSpPr/>
          <p:nvPr/>
        </p:nvSpPr>
        <p:spPr>
          <a:xfrm>
            <a:off x="1599468" y="3529779"/>
            <a:ext cx="3606767" cy="5489874"/>
          </a:xfrm>
          <a:prstGeom prst="rect">
            <a:avLst/>
          </a:prstGeom>
          <a:blipFill>
            <a:blip r:embed="rId5">
              <a:alphaModFix amt="30000"/>
            </a:blip>
          </a:blipFill>
          <a:ln w="12700">
            <a:solidFill>
              <a:srgbClr val="5E5E5E">
                <a:alpha val="30000"/>
              </a:srgbClr>
            </a:solidFill>
            <a:miter lim="400000"/>
          </a:ln>
          <a:extLst>
            <a:ext uri="{C572A759-6A51-4108-AA02-DFA0A04FC94B}">
              <ma14:wrappingTextBoxFlag xmlns:ma14="http://schemas.microsoft.com/office/mac/drawingml/2011/main" val="1"/>
            </a:ext>
          </a:extLst>
        </p:spPr>
        <p:txBody>
          <a:bodyPr lIns="38100" tIns="38100" rIns="38100" bIns="38100" anchor="ctr"/>
          <a:lstStyle>
            <a:lvl1pPr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lvl1pPr>
          </a:lstStyle>
          <a:p>
            <a:pPr lvl="0">
              <a:defRPr cap="none" sz="1800">
                <a:solidFill>
                  <a:srgbClr val="000000"/>
                </a:solidFill>
                <a:effectLst/>
              </a:defRPr>
            </a:pPr>
            <a:r>
              <a:rPr cap="all" sz="3400">
                <a:solidFill>
                  <a:srgbClr val="FFFFFF"/>
                </a:solidFill>
                <a:effectLst>
                  <a:outerShdw sx="100000" sy="100000" kx="0" ky="0" algn="b" rotWithShape="0" blurRad="38100" dist="12700" dir="5400000">
                    <a:srgbClr val="000000">
                      <a:alpha val="50000"/>
                    </a:srgbClr>
                  </a:outerShdw>
                </a:effectLst>
              </a:rPr>
              <a:t>00</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6" presetID="23" grpId="1" fill="hold">
                                  <p:stCondLst>
                                    <p:cond delay="0"/>
                                  </p:stCondLst>
                                  <p:iterate type="lt" backwards="0">
                                    <p:tmAbs val="0"/>
                                  </p:iterate>
                                  <p:childTnLst>
                                    <p:set>
                                      <p:cBhvr>
                                        <p:cTn id="6" fill="hold"/>
                                        <p:tgtEl>
                                          <p:spTgt spid="210"/>
                                        </p:tgtEl>
                                        <p:attrNameLst>
                                          <p:attrName>style.visibility</p:attrName>
                                        </p:attrNameLst>
                                      </p:cBhvr>
                                      <p:to>
                                        <p:strVal val="visible"/>
                                      </p:to>
                                    </p:set>
                                    <p:anim calcmode="lin" valueType="num">
                                      <p:cBhvr>
                                        <p:cTn id="7" dur="3500" fill="hold"/>
                                        <p:tgtEl>
                                          <p:spTgt spid="210"/>
                                        </p:tgtEl>
                                        <p:attrNameLst>
                                          <p:attrName>ppt_w</p:attrName>
                                        </p:attrNameLst>
                                      </p:cBhvr>
                                      <p:tavLst>
                                        <p:tav tm="0">
                                          <p:val>
                                            <p:strVal val="4*#ppt_w"/>
                                          </p:val>
                                        </p:tav>
                                        <p:tav tm="100000">
                                          <p:val>
                                            <p:strVal val="#ppt_w"/>
                                          </p:val>
                                        </p:tav>
                                      </p:tavLst>
                                    </p:anim>
                                    <p:anim calcmode="lin" valueType="num">
                                      <p:cBhvr>
                                        <p:cTn id="8" dur="3500" fill="hold"/>
                                        <p:tgtEl>
                                          <p:spTgt spid="210"/>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8" presetID="1" grpId="2" fill="hold">
                                  <p:stCondLst>
                                    <p:cond delay="0"/>
                                  </p:stCondLst>
                                  <p:iterate type="el" backwards="0">
                                    <p:tmAbs val="0"/>
                                  </p:iterate>
                                  <p:childTnLst>
                                    <p:set>
                                      <p:cBhvr>
                                        <p:cTn id="12" fill="hold"/>
                                        <p:tgtEl>
                                          <p:spTgt spid="212"/>
                                        </p:tgtEl>
                                        <p:attrNameLst>
                                          <p:attrName>style.visibility</p:attrName>
                                        </p:attrNameLst>
                                      </p:cBhvr>
                                      <p:to>
                                        <p:strVal val="visible"/>
                                      </p:to>
                                    </p:set>
                                    <p:animEffect filter="(null)(right)" transition="in">
                                      <p:cBhvr>
                                        <p:cTn id="13" dur="1000"/>
                                        <p:tgtEl>
                                          <p:spTgt spid="212"/>
                                        </p:tgtEl>
                                      </p:cBhvr>
                                    </p:animEffec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8" presetID="1" grpId="3" fill="hold">
                                  <p:stCondLst>
                                    <p:cond delay="0"/>
                                  </p:stCondLst>
                                  <p:iterate type="el" backwards="0">
                                    <p:tmAbs val="0"/>
                                  </p:iterate>
                                  <p:childTnLst>
                                    <p:set>
                                      <p:cBhvr>
                                        <p:cTn id="17" fill="hold"/>
                                        <p:tgtEl>
                                          <p:spTgt spid="213"/>
                                        </p:tgtEl>
                                        <p:attrNameLst>
                                          <p:attrName>style.visibility</p:attrName>
                                        </p:attrNameLst>
                                      </p:cBhvr>
                                      <p:to>
                                        <p:strVal val="visible"/>
                                      </p:to>
                                    </p:set>
                                    <p:animEffect filter="(null)(right)" transition="in">
                                      <p:cBhvr>
                                        <p:cTn id="18" dur="1000"/>
                                        <p:tgtEl>
                                          <p:spTgt spid="213"/>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1" grpId="4" fill="hold">
                                  <p:stCondLst>
                                    <p:cond delay="0"/>
                                  </p:stCondLst>
                                  <p:iterate type="el" backwards="0">
                                    <p:tmAbs val="0"/>
                                  </p:iterate>
                                  <p:childTnLst>
                                    <p:set>
                                      <p:cBhvr>
                                        <p:cTn id="22" fill="hold"/>
                                        <p:tgtEl>
                                          <p:spTgt spid="214"/>
                                        </p:tgtEl>
                                        <p:attrNameLst>
                                          <p:attrName>style.visibility</p:attrName>
                                        </p:attrNameLst>
                                      </p:cBhvr>
                                      <p:to>
                                        <p:strVal val="visible"/>
                                      </p:to>
                                    </p:set>
                                    <p:animEffect filter="(null)(right)" transition="in">
                                      <p:cBhvr>
                                        <p:cTn id="23"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4" grpId="4"/>
      <p:bldP build="whole" bldLvl="1" animBg="1" rev="0" advAuto="0" spid="210" grpId="1"/>
      <p:bldP build="whole" bldLvl="1" animBg="1" rev="0" advAuto="0" spid="212" grpId="2"/>
      <p:bldP build="whole" bldLvl="1" animBg="1" rev="0" advAuto="0" spid="213" grpId="3"/>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51A7F9"/>
            </a:gs>
            <a:gs pos="100000">
              <a:srgbClr val="FEF1AE"/>
            </a:gs>
          </a:gsLst>
          <a:lin ang="5400000" scaled="0"/>
        </a:gradFill>
      </p:bgPr>
    </p:bg>
    <p:spTree>
      <p:nvGrpSpPr>
        <p:cNvPr id="1" name=""/>
        <p:cNvGrpSpPr/>
        <p:nvPr/>
      </p:nvGrpSpPr>
      <p:grpSpPr>
        <a:xfrm>
          <a:off x="0" y="0"/>
          <a:ext cx="0" cy="0"/>
          <a:chOff x="0" y="0"/>
          <a:chExt cx="0" cy="0"/>
        </a:xfrm>
      </p:grpSpPr>
      <p:pic>
        <p:nvPicPr>
          <p:cNvPr id="216" name="Coliseum_Romans.png"/>
          <p:cNvPicPr/>
          <p:nvPr/>
        </p:nvPicPr>
        <p:blipFill>
          <a:blip r:embed="rId2">
            <a:extLst/>
          </a:blip>
          <a:stretch>
            <a:fillRect/>
          </a:stretch>
        </p:blipFill>
        <p:spPr>
          <a:xfrm>
            <a:off x="0" y="1670694"/>
            <a:ext cx="13004800" cy="7969251"/>
          </a:xfrm>
          <a:prstGeom prst="rect">
            <a:avLst/>
          </a:prstGeom>
          <a:ln w="12700">
            <a:miter lim="400000"/>
          </a:ln>
          <a:effectLst>
            <a:outerShdw sx="100000" sy="100000" kx="0" ky="0" algn="b" rotWithShape="0" blurRad="114300" dist="25400" dir="1733921">
              <a:srgbClr val="000000">
                <a:alpha val="59426"/>
              </a:srgbClr>
            </a:outerShdw>
          </a:effectLst>
        </p:spPr>
      </p:pic>
      <p:sp>
        <p:nvSpPr>
          <p:cNvPr id="217" name="Shape 217"/>
          <p:cNvSpPr/>
          <p:nvPr/>
        </p:nvSpPr>
        <p:spPr>
          <a:xfrm>
            <a:off x="0" y="-438159"/>
            <a:ext cx="13004800" cy="2633391"/>
          </a:xfrm>
          <a:prstGeom prst="rect">
            <a:avLst/>
          </a:prstGeom>
          <a:ln w="12700">
            <a:miter lim="400000"/>
          </a:ln>
          <a:effectLst>
            <a:outerShdw sx="100000" sy="100000" kx="0" ky="0" algn="b" rotWithShape="0" blurRad="114300" dist="25400" dir="1733921">
              <a:srgbClr val="FFFFFF">
                <a:alpha val="83222"/>
              </a:srgbClr>
            </a:outerShdw>
          </a:effectLst>
          <a:extLst>
            <a:ext uri="{C572A759-6A51-4108-AA02-DFA0A04FC94B}">
              <ma14:wrappingTextBoxFlag xmlns:ma14="http://schemas.microsoft.com/office/mac/drawingml/2011/main" val="1"/>
            </a:ext>
          </a:extLst>
        </p:spPr>
        <p:txBody>
          <a:bodyPr lIns="0" tIns="0" rIns="0" bIns="0" anchor="ctr">
            <a:spAutoFit/>
          </a:bodyPr>
          <a:lstStyle>
            <a:lvl1pPr algn="ctr" defTabSz="457200">
              <a:defRPr b="1" spc="1440" sz="18000">
                <a:solidFill>
                  <a:srgbClr val="494237"/>
                </a:solidFill>
                <a:latin typeface="Times New Roman"/>
                <a:ea typeface="Times New Roman"/>
                <a:cs typeface="Times New Roman"/>
                <a:sym typeface="Times New Roman"/>
              </a:defRPr>
            </a:lvl1pPr>
          </a:lstStyle>
          <a:p>
            <a:pPr lvl="0">
              <a:defRPr b="0" spc="0" sz="1800">
                <a:solidFill>
                  <a:srgbClr val="000000"/>
                </a:solidFill>
              </a:defRPr>
            </a:pPr>
            <a:r>
              <a:rPr b="1" spc="1440" sz="18000">
                <a:solidFill>
                  <a:srgbClr val="494237"/>
                </a:solidFill>
              </a:rPr>
              <a:t>ROMANS</a:t>
            </a:r>
          </a:p>
        </p:txBody>
      </p:sp>
      <p:sp>
        <p:nvSpPr>
          <p:cNvPr id="218" name="Shape 218"/>
          <p:cNvSpPr/>
          <p:nvPr/>
        </p:nvSpPr>
        <p:spPr>
          <a:xfrm>
            <a:off x="-1" y="7844346"/>
            <a:ext cx="13004801" cy="1097737"/>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457200">
              <a:lnSpc>
                <a:spcPct val="90000"/>
              </a:lnSpc>
              <a:defRPr baseline="1538" spc="194" sz="6500">
                <a:solidFill>
                  <a:srgbClr val="D2B9AA"/>
                </a:solidFill>
                <a:effectLst>
                  <a:outerShdw sx="100000" sy="100000" kx="0" ky="0" algn="b" rotWithShape="0" blurRad="12700" dist="12700" dir="2100000">
                    <a:srgbClr val="000000"/>
                  </a:outerShdw>
                </a:effectLst>
                <a:latin typeface="Copperplate Gothic Bold"/>
                <a:ea typeface="Copperplate Gothic Bold"/>
                <a:cs typeface="Copperplate Gothic Bold"/>
                <a:sym typeface="Copperplate Gothic Bold"/>
              </a:defRPr>
            </a:lvl1pPr>
          </a:lstStyle>
          <a:p>
            <a:pPr lvl="0">
              <a:defRPr baseline="0" spc="0" sz="1800">
                <a:solidFill>
                  <a:srgbClr val="000000"/>
                </a:solidFill>
                <a:effectLst/>
              </a:defRPr>
            </a:pPr>
            <a:r>
              <a:rPr baseline="1538" spc="194" sz="6500">
                <a:solidFill>
                  <a:srgbClr val="D2B9AA"/>
                </a:solidFill>
                <a:effectLst>
                  <a:outerShdw sx="100000" sy="100000" kx="0" ky="0" algn="b" rotWithShape="0" blurRad="12700" dist="12700" dir="2100000">
                    <a:srgbClr val="000000"/>
                  </a:outerShdw>
                </a:effectLst>
              </a:rPr>
              <a:t>Laying a solid foundation</a:t>
            </a:r>
          </a:p>
        </p:txBody>
      </p:sp>
      <p:sp>
        <p:nvSpPr>
          <p:cNvPr id="219" name="Shape 219"/>
          <p:cNvSpPr/>
          <p:nvPr/>
        </p:nvSpPr>
        <p:spPr>
          <a:xfrm>
            <a:off x="0" y="8655863"/>
            <a:ext cx="13004801" cy="1097738"/>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457200">
              <a:lnSpc>
                <a:spcPct val="90000"/>
              </a:lnSpc>
              <a:defRPr b="1" baseline="2941" spc="101" sz="3400">
                <a:solidFill>
                  <a:srgbClr val="D2B9AA"/>
                </a:solidFill>
                <a:effectLst>
                  <a:outerShdw sx="100000" sy="100000" kx="0" ky="0" algn="b" rotWithShape="0" blurRad="12700" dist="12700" dir="2100000">
                    <a:srgbClr val="000000"/>
                  </a:outerShdw>
                </a:effectLst>
                <a:latin typeface="Times New Roman"/>
                <a:ea typeface="Times New Roman"/>
                <a:cs typeface="Times New Roman"/>
                <a:sym typeface="Times New Roman"/>
              </a:defRPr>
            </a:lvl1pPr>
          </a:lstStyle>
          <a:p>
            <a:pPr lvl="0">
              <a:defRPr b="0" baseline="0" spc="0" sz="1800">
                <a:solidFill>
                  <a:srgbClr val="000000"/>
                </a:solidFill>
                <a:effectLst/>
              </a:defRPr>
            </a:pPr>
            <a:r>
              <a:rPr b="1" baseline="2941" spc="101" sz="3400">
                <a:solidFill>
                  <a:srgbClr val="D2B9AA"/>
                </a:solidFill>
                <a:effectLst>
                  <a:outerShdw sx="100000" sy="100000" kx="0" ky="0" algn="b" rotWithShape="0" blurRad="12700" dist="12700" dir="2100000">
                    <a:srgbClr val="000000"/>
                  </a:outerShdw>
                </a:effectLst>
              </a:rPr>
              <a:t>Paul Bucknell</a:t>
            </a:r>
          </a:p>
        </p:txBody>
      </p:sp>
      <p:sp>
        <p:nvSpPr>
          <p:cNvPr id="220" name="Shape 220"/>
          <p:cNvSpPr/>
          <p:nvPr/>
        </p:nvSpPr>
        <p:spPr>
          <a:xfrm>
            <a:off x="3334427" y="2646081"/>
            <a:ext cx="6335946" cy="2032001"/>
          </a:xfrm>
          <a:prstGeom prst="rect">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spAutoFit/>
          </a:bodyPr>
          <a:lstStyle/>
          <a:p>
            <a:pPr lvl="0" algn="ctr">
              <a:defRPr sz="1800"/>
            </a:pPr>
            <a:r>
              <a:rPr sz="6300">
                <a:solidFill>
                  <a:srgbClr val="282420"/>
                </a:solidFill>
              </a:rPr>
              <a:t>Romans 9 -16</a:t>
            </a:r>
            <a:endParaRPr sz="6300">
              <a:solidFill>
                <a:srgbClr val="282420"/>
              </a:solidFill>
            </a:endParaRPr>
          </a:p>
          <a:p>
            <a:pPr lvl="0" algn="ctr">
              <a:defRPr sz="1800"/>
            </a:pPr>
            <a:r>
              <a:rPr sz="6300">
                <a:solidFill>
                  <a:srgbClr val="282420"/>
                </a:solidFill>
              </a:rPr>
              <a:t>Overview</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 name="Shape 23"/>
          <p:cNvSpPr/>
          <p:nvPr/>
        </p:nvSpPr>
        <p:spPr>
          <a:xfrm>
            <a:off x="1965622" y="5881214"/>
            <a:ext cx="10682834" cy="1671143"/>
          </a:xfrm>
          <a:prstGeom prst="roundRect">
            <a:avLst>
              <a:gd name="adj" fmla="val 11399"/>
            </a:avLst>
          </a:prstGeom>
          <a:solidFill>
            <a:srgbClr val="FFF1D7"/>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24" name="Shape 24"/>
          <p:cNvSpPr/>
          <p:nvPr/>
        </p:nvSpPr>
        <p:spPr>
          <a:xfrm>
            <a:off x="2361585" y="2511571"/>
            <a:ext cx="10643215" cy="581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457200">
              <a:spcBef>
                <a:spcPts val="3300"/>
              </a:spcBef>
              <a:tabLst>
                <a:tab pos="114300" algn="l"/>
                <a:tab pos="4953000" algn="l"/>
                <a:tab pos="7493000" algn="l"/>
              </a:tabLst>
              <a:defRPr sz="1800"/>
            </a:pPr>
            <a:r>
              <a:rPr b="1" sz="3200">
                <a:latin typeface="+mj-lt"/>
                <a:ea typeface="+mj-ea"/>
                <a:cs typeface="+mj-cs"/>
                <a:sym typeface="Garamond"/>
              </a:rPr>
              <a:t>A. Righteousness </a:t>
            </a:r>
            <a:r>
              <a:rPr b="1" sz="3200">
                <a:solidFill>
                  <a:srgbClr val="C82506"/>
                </a:solidFill>
                <a:latin typeface="+mj-lt"/>
                <a:ea typeface="+mj-ea"/>
                <a:cs typeface="+mj-cs"/>
                <a:sym typeface="Garamond"/>
              </a:rPr>
              <a:t>R</a:t>
            </a:r>
            <a:r>
              <a:rPr b="1" sz="3200">
                <a:latin typeface="+mj-lt"/>
                <a:ea typeface="+mj-ea"/>
                <a:cs typeface="+mj-cs"/>
                <a:sym typeface="Garamond"/>
              </a:rPr>
              <a:t>evealed</a:t>
            </a:r>
            <a:r>
              <a:rPr b="1" sz="3200">
                <a:latin typeface="+mj-lt"/>
                <a:ea typeface="+mj-ea"/>
                <a:cs typeface="+mj-cs"/>
                <a:sym typeface="Garamond"/>
              </a:rPr>
              <a:t>: 	Gospel 	(Rom  1:1-17) </a:t>
            </a:r>
            <a:endParaRPr b="1" sz="3200">
              <a:latin typeface="+mj-lt"/>
              <a:ea typeface="+mj-ea"/>
              <a:cs typeface="+mj-cs"/>
              <a:sym typeface="Garamond"/>
            </a:endParaRPr>
          </a:p>
          <a:p>
            <a:pPr lvl="0" defTabSz="457200">
              <a:spcBef>
                <a:spcPts val="3300"/>
              </a:spcBef>
              <a:tabLst>
                <a:tab pos="114300" algn="l"/>
                <a:tab pos="4953000" algn="l"/>
                <a:tab pos="7493000" algn="l"/>
              </a:tabLst>
              <a:defRPr sz="1800"/>
            </a:pPr>
            <a:r>
              <a:rPr b="1" sz="3200">
                <a:latin typeface="+mj-lt"/>
                <a:ea typeface="+mj-ea"/>
                <a:cs typeface="+mj-cs"/>
                <a:sym typeface="Garamond"/>
              </a:rPr>
              <a:t>B. Righteousness </a:t>
            </a:r>
            <a:r>
              <a:rPr b="1" sz="3200">
                <a:solidFill>
                  <a:srgbClr val="C82506"/>
                </a:solidFill>
                <a:latin typeface="+mj-lt"/>
                <a:ea typeface="+mj-ea"/>
                <a:cs typeface="+mj-cs"/>
                <a:sym typeface="Garamond"/>
              </a:rPr>
              <a:t>O</a:t>
            </a:r>
            <a:r>
              <a:rPr b="1" sz="3200">
                <a:latin typeface="+mj-lt"/>
                <a:ea typeface="+mj-ea"/>
                <a:cs typeface="+mj-cs"/>
                <a:sym typeface="Garamond"/>
              </a:rPr>
              <a:t>bsolete</a:t>
            </a:r>
            <a:r>
              <a:rPr b="1" sz="3200">
                <a:latin typeface="+mj-lt"/>
                <a:ea typeface="+mj-ea"/>
                <a:cs typeface="+mj-cs"/>
                <a:sym typeface="Garamond"/>
              </a:rPr>
              <a:t>: 	Sin 	(Rom 1:18-3:20)</a:t>
            </a:r>
            <a:endParaRPr b="1" sz="3200">
              <a:latin typeface="+mj-lt"/>
              <a:ea typeface="+mj-ea"/>
              <a:cs typeface="+mj-cs"/>
              <a:sym typeface="Garamond"/>
            </a:endParaRPr>
          </a:p>
          <a:p>
            <a:pPr lvl="0" defTabSz="457200">
              <a:spcBef>
                <a:spcPts val="3300"/>
              </a:spcBef>
              <a:tabLst>
                <a:tab pos="114300" algn="l"/>
                <a:tab pos="4953000" algn="l"/>
                <a:tab pos="7493000" algn="l"/>
              </a:tabLst>
              <a:defRPr sz="1800"/>
            </a:pPr>
            <a:r>
              <a:rPr b="1" sz="3200">
                <a:latin typeface="+mj-lt"/>
                <a:ea typeface="+mj-ea"/>
                <a:cs typeface="+mj-cs"/>
                <a:sym typeface="Garamond"/>
              </a:rPr>
              <a:t>C. Righteousness </a:t>
            </a:r>
            <a:r>
              <a:rPr b="1" sz="3200">
                <a:solidFill>
                  <a:srgbClr val="C82506"/>
                </a:solidFill>
                <a:latin typeface="+mj-lt"/>
                <a:ea typeface="+mj-ea"/>
                <a:cs typeface="+mj-cs"/>
                <a:sym typeface="Garamond"/>
              </a:rPr>
              <a:t>M</a:t>
            </a:r>
            <a:r>
              <a:rPr b="1" sz="3200">
                <a:latin typeface="+mj-lt"/>
                <a:ea typeface="+mj-ea"/>
                <a:cs typeface="+mj-cs"/>
                <a:sym typeface="Garamond"/>
              </a:rPr>
              <a:t>ade</a:t>
            </a:r>
            <a:r>
              <a:rPr b="1" sz="3200">
                <a:latin typeface="+mj-lt"/>
                <a:ea typeface="+mj-ea"/>
                <a:cs typeface="+mj-cs"/>
                <a:sym typeface="Garamond"/>
              </a:rPr>
              <a:t>:	Justification 	(Rom 3:21-5:21)</a:t>
            </a:r>
            <a:endParaRPr b="1" sz="3200">
              <a:latin typeface="+mj-lt"/>
              <a:ea typeface="+mj-ea"/>
              <a:cs typeface="+mj-cs"/>
              <a:sym typeface="Garamond"/>
            </a:endParaRPr>
          </a:p>
          <a:p>
            <a:pPr lvl="0" defTabSz="457200">
              <a:spcBef>
                <a:spcPts val="3300"/>
              </a:spcBef>
              <a:tabLst>
                <a:tab pos="114300" algn="l"/>
                <a:tab pos="4953000" algn="l"/>
                <a:tab pos="7493000" algn="l"/>
              </a:tabLst>
              <a:defRPr sz="1800"/>
            </a:pPr>
            <a:r>
              <a:rPr b="1" sz="3200">
                <a:latin typeface="+mj-lt"/>
                <a:ea typeface="+mj-ea"/>
                <a:cs typeface="+mj-cs"/>
                <a:sym typeface="Garamond"/>
              </a:rPr>
              <a:t>D. Righteousness </a:t>
            </a:r>
            <a:r>
              <a:rPr b="1" sz="3200">
                <a:solidFill>
                  <a:srgbClr val="C82506"/>
                </a:solidFill>
                <a:latin typeface="+mj-lt"/>
                <a:ea typeface="+mj-ea"/>
                <a:cs typeface="+mj-cs"/>
                <a:sym typeface="Garamond"/>
              </a:rPr>
              <a:t>A</a:t>
            </a:r>
            <a:r>
              <a:rPr b="1" sz="3200">
                <a:latin typeface="+mj-lt"/>
                <a:ea typeface="+mj-ea"/>
                <a:cs typeface="+mj-cs"/>
                <a:sym typeface="Garamond"/>
              </a:rPr>
              <a:t>ttained</a:t>
            </a:r>
            <a:r>
              <a:rPr b="1" sz="3200">
                <a:latin typeface="+mj-lt"/>
                <a:ea typeface="+mj-ea"/>
                <a:cs typeface="+mj-cs"/>
                <a:sym typeface="Garamond"/>
              </a:rPr>
              <a:t>: 	Sanctification	(Rom 6-8)</a:t>
            </a:r>
            <a:endParaRPr b="1" sz="3200">
              <a:latin typeface="+mj-lt"/>
              <a:ea typeface="+mj-ea"/>
              <a:cs typeface="+mj-cs"/>
              <a:sym typeface="Garamond"/>
            </a:endParaRPr>
          </a:p>
          <a:p>
            <a:pPr lvl="0" defTabSz="457200">
              <a:spcBef>
                <a:spcPts val="3300"/>
              </a:spcBef>
              <a:tabLst>
                <a:tab pos="114300" algn="l"/>
                <a:tab pos="4953000" algn="l"/>
                <a:tab pos="7493000" algn="l"/>
              </a:tabLst>
              <a:defRPr sz="1800"/>
            </a:pPr>
            <a:r>
              <a:rPr b="1" sz="3200">
                <a:latin typeface="+mj-lt"/>
                <a:ea typeface="+mj-ea"/>
                <a:cs typeface="+mj-cs"/>
                <a:sym typeface="Garamond"/>
              </a:rPr>
              <a:t>E. Righteousness </a:t>
            </a:r>
            <a:r>
              <a:rPr b="1" sz="3200">
                <a:latin typeface="+mj-lt"/>
                <a:ea typeface="+mj-ea"/>
                <a:cs typeface="+mj-cs"/>
                <a:sym typeface="Garamond"/>
              </a:rPr>
              <a:t>e</a:t>
            </a:r>
            <a:r>
              <a:rPr b="1" sz="3200">
                <a:solidFill>
                  <a:srgbClr val="C82506"/>
                </a:solidFill>
                <a:latin typeface="+mj-lt"/>
                <a:ea typeface="+mj-ea"/>
                <a:cs typeface="+mj-cs"/>
                <a:sym typeface="Garamond"/>
              </a:rPr>
              <a:t>N</a:t>
            </a:r>
            <a:r>
              <a:rPr b="1" sz="3200">
                <a:latin typeface="+mj-lt"/>
                <a:ea typeface="+mj-ea"/>
                <a:cs typeface="+mj-cs"/>
                <a:sym typeface="Garamond"/>
              </a:rPr>
              <a:t>larged</a:t>
            </a:r>
            <a:r>
              <a:rPr b="1" sz="3200">
                <a:latin typeface="+mj-lt"/>
                <a:ea typeface="+mj-ea"/>
                <a:cs typeface="+mj-cs"/>
                <a:sym typeface="Garamond"/>
              </a:rPr>
              <a:t>: 	Worldwide 	(Rom 9-11)</a:t>
            </a:r>
            <a:endParaRPr b="1" sz="3200">
              <a:latin typeface="+mj-lt"/>
              <a:ea typeface="+mj-ea"/>
              <a:cs typeface="+mj-cs"/>
              <a:sym typeface="Garamond"/>
            </a:endParaRPr>
          </a:p>
          <a:p>
            <a:pPr lvl="0" defTabSz="457200">
              <a:spcBef>
                <a:spcPts val="3300"/>
              </a:spcBef>
              <a:tabLst>
                <a:tab pos="114300" algn="l"/>
                <a:tab pos="4953000" algn="l"/>
                <a:tab pos="7493000" algn="l"/>
              </a:tabLst>
              <a:defRPr sz="1800"/>
            </a:pPr>
            <a:r>
              <a:rPr b="1" sz="3200">
                <a:latin typeface="+mj-lt"/>
                <a:ea typeface="+mj-ea"/>
                <a:cs typeface="+mj-cs"/>
                <a:sym typeface="Garamond"/>
              </a:rPr>
              <a:t>F.  Righteousness </a:t>
            </a:r>
            <a:r>
              <a:rPr b="1" sz="3200">
                <a:solidFill>
                  <a:srgbClr val="C82506"/>
                </a:solidFill>
                <a:latin typeface="+mj-lt"/>
                <a:ea typeface="+mj-ea"/>
                <a:cs typeface="+mj-cs"/>
                <a:sym typeface="Garamond"/>
              </a:rPr>
              <a:t>S</a:t>
            </a:r>
            <a:r>
              <a:rPr b="1" sz="3200">
                <a:latin typeface="+mj-lt"/>
                <a:ea typeface="+mj-ea"/>
                <a:cs typeface="+mj-cs"/>
                <a:sym typeface="Garamond"/>
              </a:rPr>
              <a:t>pread</a:t>
            </a:r>
            <a:r>
              <a:rPr b="1" sz="3200">
                <a:latin typeface="+mj-lt"/>
                <a:ea typeface="+mj-ea"/>
                <a:cs typeface="+mj-cs"/>
                <a:sym typeface="Garamond"/>
              </a:rPr>
              <a:t>: 	Service 	(Rom 12-16)</a:t>
            </a:r>
            <a:endParaRPr b="1" sz="3200">
              <a:latin typeface="+mj-lt"/>
              <a:ea typeface="+mj-ea"/>
              <a:cs typeface="+mj-cs"/>
              <a:sym typeface="Garamond"/>
            </a:endParaRPr>
          </a:p>
        </p:txBody>
      </p:sp>
      <p:sp>
        <p:nvSpPr>
          <p:cNvPr id="25" name="Shape 25"/>
          <p:cNvSpPr/>
          <p:nvPr/>
        </p:nvSpPr>
        <p:spPr>
          <a:xfrm>
            <a:off x="4542829" y="245864"/>
            <a:ext cx="5528420"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Outline of Romans</a:t>
            </a:r>
          </a:p>
        </p:txBody>
      </p:sp>
      <p:sp>
        <p:nvSpPr>
          <p:cNvPr id="26" name="Shape 26"/>
          <p:cNvSpPr/>
          <p:nvPr/>
        </p:nvSpPr>
        <p:spPr>
          <a:xfrm>
            <a:off x="3966939" y="1409846"/>
            <a:ext cx="7841000" cy="5969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nSpc>
                <a:spcPct val="190000"/>
              </a:lnSpc>
              <a:tabLst>
                <a:tab pos="457200" algn="l"/>
                <a:tab pos="914400" algn="l"/>
                <a:tab pos="1371600" algn="l"/>
                <a:tab pos="1816100" algn="l"/>
                <a:tab pos="2273300" algn="l"/>
                <a:tab pos="2730500" algn="l"/>
                <a:tab pos="3187700" algn="l"/>
                <a:tab pos="3644900" algn="l"/>
                <a:tab pos="4102100" algn="l"/>
                <a:tab pos="4546600" algn="l"/>
                <a:tab pos="5003800" algn="l"/>
                <a:tab pos="5461000" algn="l"/>
              </a:tabLst>
              <a:defRPr b="1" cap="all" spc="272" sz="3400">
                <a:solidFill>
                  <a:srgbClr val="282420"/>
                </a:solidFill>
                <a:latin typeface="Helvetica"/>
                <a:ea typeface="Helvetica"/>
                <a:cs typeface="Helvetica"/>
                <a:sym typeface="Helvetica"/>
              </a:defRPr>
            </a:lvl1pPr>
          </a:lstStyle>
          <a:p>
            <a:pPr lvl="0">
              <a:defRPr b="0" cap="none" spc="0" sz="1800">
                <a:solidFill>
                  <a:srgbClr val="000000"/>
                </a:solidFill>
              </a:defRPr>
            </a:pPr>
            <a:r>
              <a:rPr b="1" cap="all" spc="272" sz="3400">
                <a:solidFill>
                  <a:srgbClr val="282420"/>
                </a:solidFill>
              </a:rPr>
              <a:t>Laying a solid Foundation</a:t>
            </a:r>
          </a:p>
        </p:txBody>
      </p:sp>
      <p:sp>
        <p:nvSpPr>
          <p:cNvPr id="27" name="Shape 27"/>
          <p:cNvSpPr/>
          <p:nvPr/>
        </p:nvSpPr>
        <p:spPr>
          <a:xfrm>
            <a:off x="3708400" y="7914823"/>
            <a:ext cx="6972300" cy="92013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z="1800">
                <a:solidFill>
                  <a:srgbClr val="000000"/>
                </a:solidFill>
                <a:effectLst/>
              </a:defRPr>
            </a:pPr>
            <a:r>
              <a:rPr b="1" sz="6000">
                <a:solidFill>
                  <a:srgbClr val="31339F"/>
                </a:solidFill>
                <a:effectLst>
                  <a:outerShdw sx="100000" sy="100000" kx="0" ky="0" algn="b" rotWithShape="0" blurRad="101600" dist="76200" dir="2700000">
                    <a:srgbClr val="000000">
                      <a:alpha val="75000"/>
                    </a:srgbClr>
                  </a:outerShdw>
                </a:effectLst>
              </a:rPr>
              <a:t>RIGHTEOUSNESS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200"/>
                                  </p:stCondLst>
                                  <p:iterate type="el" backwards="0">
                                    <p:tmAbs val="0"/>
                                  </p:iterate>
                                  <p:childTnLst>
                                    <p:set>
                                      <p:cBhvr>
                                        <p:cTn id="6" fill="hold"/>
                                        <p:tgtEl>
                                          <p:spTgt spid="24">
                                            <p:bg/>
                                          </p:spTgt>
                                        </p:tgtEl>
                                        <p:attrNameLst>
                                          <p:attrName>style.visibility</p:attrName>
                                        </p:attrNameLst>
                                      </p:cBhvr>
                                      <p:to>
                                        <p:strVal val="visible"/>
                                      </p:to>
                                    </p:set>
                                    <p:anim calcmode="lin" valueType="num">
                                      <p:cBhvr>
                                        <p:cTn id="7" dur="1000" fill="hold"/>
                                        <p:tgtEl>
                                          <p:spTgt spid="24">
                                            <p:bg/>
                                          </p:spTgt>
                                        </p:tgtEl>
                                        <p:attrNameLst>
                                          <p:attrName>ppt_x</p:attrName>
                                        </p:attrNameLst>
                                      </p:cBhvr>
                                      <p:tavLst>
                                        <p:tav tm="0">
                                          <p:val>
                                            <p:strVal val="#ppt_x"/>
                                          </p:val>
                                        </p:tav>
                                        <p:tav tm="100000">
                                          <p:val>
                                            <p:strVal val="#ppt_x"/>
                                          </p:val>
                                        </p:tav>
                                      </p:tavLst>
                                    </p:anim>
                                    <p:anim calcmode="lin" valueType="num">
                                      <p:cBhvr>
                                        <p:cTn id="8" dur="1000" fill="hold"/>
                                        <p:tgtEl>
                                          <p:spTgt spid="24">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24">
                                            <p:txEl>
                                              <p:pRg st="0" end="0"/>
                                            </p:txEl>
                                          </p:spTgt>
                                        </p:tgtEl>
                                        <p:attrNameLst>
                                          <p:attrName>style.visibility</p:attrName>
                                        </p:attrNameLst>
                                      </p:cBhvr>
                                      <p:to>
                                        <p:strVal val="visible"/>
                                      </p:to>
                                    </p:set>
                                    <p:anim calcmode="lin" valueType="num">
                                      <p:cBhvr>
                                        <p:cTn id="11"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nodeType="afterEffect" presetClass="entr" presetSubtype="4" presetID="2" grpId="1" fill="hold">
                                  <p:stCondLst>
                                    <p:cond delay="200"/>
                                  </p:stCondLst>
                                  <p:iterate type="el" backwards="0">
                                    <p:tmAbs val="0"/>
                                  </p:iterate>
                                  <p:childTnLst>
                                    <p:set>
                                      <p:cBhvr>
                                        <p:cTn id="15" fill="hold"/>
                                        <p:tgtEl>
                                          <p:spTgt spid="24">
                                            <p:txEl>
                                              <p:pRg st="1" end="1"/>
                                            </p:txEl>
                                          </p:spTgt>
                                        </p:tgtEl>
                                        <p:attrNameLst>
                                          <p:attrName>style.visibility</p:attrName>
                                        </p:attrNameLst>
                                      </p:cBhvr>
                                      <p:to>
                                        <p:strVal val="visible"/>
                                      </p:to>
                                    </p:set>
                                    <p:anim calcmode="lin" valueType="num">
                                      <p:cBhvr>
                                        <p:cTn id="1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200"/>
                            </p:stCondLst>
                            <p:childTnLst>
                              <p:par>
                                <p:cTn id="19" nodeType="afterEffect" presetClass="entr" presetSubtype="4" presetID="2" grpId="1" fill="hold">
                                  <p:stCondLst>
                                    <p:cond delay="200"/>
                                  </p:stCondLst>
                                  <p:iterate type="el" backwards="0">
                                    <p:tmAbs val="0"/>
                                  </p:iterate>
                                  <p:childTnLst>
                                    <p:set>
                                      <p:cBhvr>
                                        <p:cTn id="20" fill="hold"/>
                                        <p:tgtEl>
                                          <p:spTgt spid="24">
                                            <p:txEl>
                                              <p:pRg st="2" end="2"/>
                                            </p:txEl>
                                          </p:spTgt>
                                        </p:tgtEl>
                                        <p:attrNameLst>
                                          <p:attrName>style.visibility</p:attrName>
                                        </p:attrNameLst>
                                      </p:cBhvr>
                                      <p:to>
                                        <p:strVal val="visible"/>
                                      </p:to>
                                    </p:set>
                                    <p:anim calcmode="lin" valueType="num">
                                      <p:cBhvr>
                                        <p:cTn id="2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400"/>
                            </p:stCondLst>
                            <p:childTnLst>
                              <p:par>
                                <p:cTn id="24" nodeType="afterEffect" presetClass="entr" presetSubtype="4" presetID="2" grpId="1" fill="hold">
                                  <p:stCondLst>
                                    <p:cond delay="200"/>
                                  </p:stCondLst>
                                  <p:iterate type="el" backwards="0">
                                    <p:tmAbs val="0"/>
                                  </p:iterate>
                                  <p:childTnLst>
                                    <p:set>
                                      <p:cBhvr>
                                        <p:cTn id="25" fill="hold"/>
                                        <p:tgtEl>
                                          <p:spTgt spid="24">
                                            <p:txEl>
                                              <p:pRg st="3" end="3"/>
                                            </p:txEl>
                                          </p:spTgt>
                                        </p:tgtEl>
                                        <p:attrNameLst>
                                          <p:attrName>style.visibility</p:attrName>
                                        </p:attrNameLst>
                                      </p:cBhvr>
                                      <p:to>
                                        <p:strVal val="visible"/>
                                      </p:to>
                                    </p:set>
                                    <p:anim calcmode="lin" valueType="num">
                                      <p:cBhvr>
                                        <p:cTn id="26"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600"/>
                            </p:stCondLst>
                            <p:childTnLst>
                              <p:par>
                                <p:cTn id="29" nodeType="afterEffect" presetClass="entr" presetSubtype="4" presetID="2" grpId="1" fill="hold">
                                  <p:stCondLst>
                                    <p:cond delay="200"/>
                                  </p:stCondLst>
                                  <p:iterate type="el" backwards="0">
                                    <p:tmAbs val="0"/>
                                  </p:iterate>
                                  <p:childTnLst>
                                    <p:set>
                                      <p:cBhvr>
                                        <p:cTn id="30" fill="hold"/>
                                        <p:tgtEl>
                                          <p:spTgt spid="24">
                                            <p:txEl>
                                              <p:pRg st="4" end="4"/>
                                            </p:txEl>
                                          </p:spTgt>
                                        </p:tgtEl>
                                        <p:attrNameLst>
                                          <p:attrName>style.visibility</p:attrName>
                                        </p:attrNameLst>
                                      </p:cBhvr>
                                      <p:to>
                                        <p:strVal val="visible"/>
                                      </p:to>
                                    </p:set>
                                    <p:anim calcmode="lin" valueType="num">
                                      <p:cBhvr>
                                        <p:cTn id="31"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4">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800"/>
                            </p:stCondLst>
                            <p:childTnLst>
                              <p:par>
                                <p:cTn id="34" nodeType="afterEffect" presetClass="entr" presetSubtype="4" presetID="2" grpId="1" fill="hold">
                                  <p:stCondLst>
                                    <p:cond delay="200"/>
                                  </p:stCondLst>
                                  <p:iterate type="el" backwards="0">
                                    <p:tmAbs val="0"/>
                                  </p:iterate>
                                  <p:childTnLst>
                                    <p:set>
                                      <p:cBhvr>
                                        <p:cTn id="35" fill="hold"/>
                                        <p:tgtEl>
                                          <p:spTgt spid="24">
                                            <p:txEl>
                                              <p:pRg st="5" end="5"/>
                                            </p:txEl>
                                          </p:spTgt>
                                        </p:tgtEl>
                                        <p:attrNameLst>
                                          <p:attrName>style.visibility</p:attrName>
                                        </p:attrNameLst>
                                      </p:cBhvr>
                                      <p:to>
                                        <p:strVal val="visible"/>
                                      </p:to>
                                    </p:set>
                                    <p:anim calcmode="lin" valueType="num">
                                      <p:cBhvr>
                                        <p:cTn id="36"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4">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7000"/>
                            </p:stCondLst>
                            <p:childTnLst>
                              <p:par>
                                <p:cTn id="39" nodeType="afterEffect" presetClass="entr" presetSubtype="4" presetID="2" grpId="1" fill="hold">
                                  <p:stCondLst>
                                    <p:cond delay="200"/>
                                  </p:stCondLst>
                                  <p:iterate type="el" backwards="0">
                                    <p:tmAbs val="0"/>
                                  </p:iterate>
                                  <p:childTnLst>
                                    <p:set>
                                      <p:cBhvr>
                                        <p:cTn id="40" fill="hold"/>
                                        <p:tgtEl>
                                          <p:spTgt spid="24">
                                            <p:txEl>
                                              <p:pRg st="6" end="6"/>
                                            </p:txEl>
                                          </p:spTgt>
                                        </p:tgtEl>
                                        <p:attrNameLst>
                                          <p:attrName>style.visibility</p:attrName>
                                        </p:attrNameLst>
                                      </p:cBhvr>
                                      <p:to>
                                        <p:strVal val="visible"/>
                                      </p:to>
                                    </p:set>
                                    <p:anim calcmode="lin" valueType="num">
                                      <p:cBhvr>
                                        <p:cTn id="41"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8200"/>
                            </p:stCondLst>
                            <p:childTnLst>
                              <p:par>
                                <p:cTn id="44" nodeType="afterEffect" presetClass="entr" presetSubtype="8" presetID="22" grpId="2" fill="hold">
                                  <p:stCondLst>
                                    <p:cond delay="0"/>
                                  </p:stCondLst>
                                  <p:iterate type="el" backwards="0">
                                    <p:tmAbs val="0"/>
                                  </p:iterate>
                                  <p:childTnLst>
                                    <p:set>
                                      <p:cBhvr>
                                        <p:cTn id="45" fill="hold"/>
                                        <p:tgtEl>
                                          <p:spTgt spid="27"/>
                                        </p:tgtEl>
                                        <p:attrNameLst>
                                          <p:attrName>style.visibility</p:attrName>
                                        </p:attrNameLst>
                                      </p:cBhvr>
                                      <p:to>
                                        <p:strVal val="visible"/>
                                      </p:to>
                                    </p:set>
                                    <p:animEffect filter="wipe(left)" transition="in">
                                      <p:cBhvr>
                                        <p:cTn id="46" dur="2500"/>
                                        <p:tgtEl>
                                          <p:spTgt spid="27"/>
                                        </p:tgtEl>
                                      </p:cBhvr>
                                    </p:animEffect>
                                  </p:childTnLst>
                                </p:cTn>
                              </p:par>
                            </p:childTnLst>
                          </p:cTn>
                        </p:par>
                        <p:par>
                          <p:cTn id="47" fill="hold">
                            <p:stCondLst>
                              <p:cond delay="10700"/>
                            </p:stCondLst>
                            <p:childTnLst>
                              <p:par>
                                <p:cTn id="48" nodeType="afterEffect" presetClass="entr" presetSubtype="8" presetID="1" grpId="3" fill="hold">
                                  <p:stCondLst>
                                    <p:cond delay="500"/>
                                  </p:stCondLst>
                                  <p:iterate type="el" backwards="0">
                                    <p:tmAbs val="0"/>
                                  </p:iterate>
                                  <p:childTnLst>
                                    <p:set>
                                      <p:cBhvr>
                                        <p:cTn id="49" fill="hold"/>
                                        <p:tgtEl>
                                          <p:spTgt spid="23"/>
                                        </p:tgtEl>
                                        <p:attrNameLst>
                                          <p:attrName>style.visibility</p:attrName>
                                        </p:attrNameLst>
                                      </p:cBhvr>
                                      <p:to>
                                        <p:strVal val="visible"/>
                                      </p:to>
                                    </p:set>
                                    <p:animEffect filter="(null)(right)" transition="in">
                                      <p:cBhvr>
                                        <p:cTn id="50" dur="1000"/>
                                        <p:tgtEl>
                                          <p:spTgt spid="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 grpId="3"/>
      <p:bldP build="p" bldLvl="5" animBg="1" rev="0" advAuto="0" spid="24" grpId="1"/>
      <p:bldP build="whole" bldLvl="1" animBg="1" rev="0" advAuto="0" spid="27" grpId="2"/>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 name="Shape 29"/>
          <p:cNvSpPr/>
          <p:nvPr/>
        </p:nvSpPr>
        <p:spPr>
          <a:xfrm>
            <a:off x="5927638" y="245864"/>
            <a:ext cx="2758803"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Overview</a:t>
            </a:r>
          </a:p>
        </p:txBody>
      </p:sp>
      <p:sp>
        <p:nvSpPr>
          <p:cNvPr id="30" name="Shape 30"/>
          <p:cNvSpPr/>
          <p:nvPr/>
        </p:nvSpPr>
        <p:spPr>
          <a:xfrm>
            <a:off x="5575300" y="2387600"/>
            <a:ext cx="3022600" cy="6451600"/>
          </a:xfrm>
          <a:prstGeom prst="rect">
            <a:avLst/>
          </a:prstGeom>
          <a:blipFill>
            <a:blip r:embed="rId2"/>
          </a:blip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31" name="Shape 31"/>
          <p:cNvSpPr/>
          <p:nvPr/>
        </p:nvSpPr>
        <p:spPr>
          <a:xfrm>
            <a:off x="2291640" y="2527300"/>
            <a:ext cx="2844801" cy="1790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defRPr b="1" cap="all" sz="12200">
                <a:solidFill>
                  <a:srgbClr val="5C554F"/>
                </a:solidFill>
                <a:latin typeface="Times New Roman"/>
                <a:ea typeface="Times New Roman"/>
                <a:cs typeface="Times New Roman"/>
                <a:sym typeface="Times New Roman"/>
              </a:defRPr>
            </a:lvl1pPr>
          </a:lstStyle>
          <a:p>
            <a:pPr lvl="0">
              <a:defRPr b="0" cap="none" sz="1800">
                <a:solidFill>
                  <a:srgbClr val="000000"/>
                </a:solidFill>
              </a:defRPr>
            </a:pPr>
            <a:r>
              <a:rPr b="1" cap="all" sz="12200">
                <a:solidFill>
                  <a:srgbClr val="5C554F"/>
                </a:solidFill>
              </a:rPr>
              <a:t>1-5</a:t>
            </a:r>
          </a:p>
        </p:txBody>
      </p:sp>
      <p:sp>
        <p:nvSpPr>
          <p:cNvPr id="32" name="Shape 32"/>
          <p:cNvSpPr/>
          <p:nvPr/>
        </p:nvSpPr>
        <p:spPr>
          <a:xfrm>
            <a:off x="8615225" y="2527300"/>
            <a:ext cx="3835401" cy="1790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defRPr b="1" cap="all" sz="12200">
                <a:solidFill>
                  <a:srgbClr val="5C554F"/>
                </a:solidFill>
                <a:latin typeface="Times New Roman"/>
                <a:ea typeface="Times New Roman"/>
                <a:cs typeface="Times New Roman"/>
                <a:sym typeface="Times New Roman"/>
              </a:defRPr>
            </a:lvl1pPr>
          </a:lstStyle>
          <a:p>
            <a:pPr lvl="0">
              <a:defRPr b="0" cap="none" sz="1800">
                <a:solidFill>
                  <a:srgbClr val="000000"/>
                </a:solidFill>
              </a:defRPr>
            </a:pPr>
            <a:r>
              <a:rPr b="1" cap="all" sz="12200">
                <a:solidFill>
                  <a:srgbClr val="5C554F"/>
                </a:solidFill>
              </a:rPr>
              <a:t>12-16</a:t>
            </a:r>
          </a:p>
        </p:txBody>
      </p:sp>
      <p:sp>
        <p:nvSpPr>
          <p:cNvPr id="33" name="Shape 33"/>
          <p:cNvSpPr/>
          <p:nvPr/>
        </p:nvSpPr>
        <p:spPr>
          <a:xfrm>
            <a:off x="2291640" y="4578566"/>
            <a:ext cx="3187701" cy="2070684"/>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defRPr b="1" sz="4600">
                <a:solidFill>
                  <a:srgbClr val="5C554F"/>
                </a:solidFill>
                <a:latin typeface="Times New Roman"/>
                <a:ea typeface="Times New Roman"/>
                <a:cs typeface="Times New Roman"/>
                <a:sym typeface="Times New Roman"/>
              </a:defRPr>
            </a:lvl1pPr>
          </a:lstStyle>
          <a:p>
            <a:pPr lvl="0">
              <a:defRPr b="0" sz="1800">
                <a:solidFill>
                  <a:srgbClr val="000000"/>
                </a:solidFill>
              </a:defRPr>
            </a:pPr>
            <a:r>
              <a:rPr b="1" sz="4600">
                <a:solidFill>
                  <a:srgbClr val="5C554F"/>
                </a:solidFill>
              </a:rPr>
              <a:t>How does one become righteous?</a:t>
            </a:r>
          </a:p>
        </p:txBody>
      </p:sp>
      <p:sp>
        <p:nvSpPr>
          <p:cNvPr id="34" name="Shape 34"/>
          <p:cNvSpPr/>
          <p:nvPr/>
        </p:nvSpPr>
        <p:spPr>
          <a:xfrm>
            <a:off x="9054137" y="4698708"/>
            <a:ext cx="3187701" cy="2743784"/>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defRPr b="1" sz="4600">
                <a:solidFill>
                  <a:srgbClr val="5C554F"/>
                </a:solidFill>
                <a:latin typeface="Times New Roman"/>
                <a:ea typeface="Times New Roman"/>
                <a:cs typeface="Times New Roman"/>
                <a:sym typeface="Times New Roman"/>
              </a:defRPr>
            </a:lvl1pPr>
          </a:lstStyle>
          <a:p>
            <a:pPr lvl="0">
              <a:defRPr b="0" sz="1800">
                <a:solidFill>
                  <a:srgbClr val="000000"/>
                </a:solidFill>
              </a:defRPr>
            </a:pPr>
            <a:r>
              <a:rPr b="1" sz="4600">
                <a:solidFill>
                  <a:srgbClr val="5C554F"/>
                </a:solidFill>
              </a:rPr>
              <a:t>How does one live a righteous life?</a:t>
            </a:r>
          </a:p>
        </p:txBody>
      </p:sp>
      <p:sp>
        <p:nvSpPr>
          <p:cNvPr id="35" name="Shape 35"/>
          <p:cNvSpPr/>
          <p:nvPr/>
        </p:nvSpPr>
        <p:spPr>
          <a:xfrm>
            <a:off x="5522886" y="2507228"/>
            <a:ext cx="3129459" cy="1627644"/>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lvl="0" algn="ctr">
              <a:lnSpc>
                <a:spcPct val="80000"/>
              </a:lnSpc>
              <a:defRPr sz="1800"/>
            </a:pPr>
            <a:r>
              <a:rPr b="1" sz="6000">
                <a:solidFill>
                  <a:srgbClr val="5C554F"/>
                </a:solidFill>
                <a:latin typeface="Times New Roman"/>
                <a:ea typeface="Times New Roman"/>
                <a:cs typeface="Times New Roman"/>
                <a:sym typeface="Times New Roman"/>
              </a:rPr>
              <a:t>Abram’s</a:t>
            </a:r>
            <a:endParaRPr b="1" sz="6000">
              <a:solidFill>
                <a:srgbClr val="5C554F"/>
              </a:solidFill>
              <a:latin typeface="Times New Roman"/>
              <a:ea typeface="Times New Roman"/>
              <a:cs typeface="Times New Roman"/>
              <a:sym typeface="Times New Roman"/>
            </a:endParaRPr>
          </a:p>
          <a:p>
            <a:pPr lvl="0" algn="ctr">
              <a:lnSpc>
                <a:spcPct val="80000"/>
              </a:lnSpc>
              <a:defRPr sz="1800"/>
            </a:pPr>
            <a:r>
              <a:rPr b="1" sz="6000">
                <a:solidFill>
                  <a:srgbClr val="5C554F"/>
                </a:solidFill>
                <a:latin typeface="Times New Roman"/>
                <a:ea typeface="Times New Roman"/>
                <a:cs typeface="Times New Roman"/>
                <a:sym typeface="Times New Roman"/>
              </a:rPr>
              <a:t>faith</a:t>
            </a:r>
          </a:p>
        </p:txBody>
      </p:sp>
      <p:sp>
        <p:nvSpPr>
          <p:cNvPr id="36" name="Shape 36"/>
          <p:cNvSpPr/>
          <p:nvPr/>
        </p:nvSpPr>
        <p:spPr>
          <a:xfrm>
            <a:off x="5875845" y="4602728"/>
            <a:ext cx="2286001" cy="1627644"/>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lnSpc>
                <a:spcPct val="80000"/>
              </a:lnSpc>
              <a:defRPr b="1" sz="6000">
                <a:solidFill>
                  <a:srgbClr val="5C554F"/>
                </a:solidFill>
                <a:latin typeface="Times New Roman"/>
                <a:ea typeface="Times New Roman"/>
                <a:cs typeface="Times New Roman"/>
                <a:sym typeface="Times New Roman"/>
              </a:defRPr>
            </a:lvl1pPr>
          </a:lstStyle>
          <a:p>
            <a:pPr lvl="0">
              <a:defRPr b="0" sz="1800">
                <a:solidFill>
                  <a:srgbClr val="000000"/>
                </a:solidFill>
              </a:defRPr>
            </a:pPr>
            <a:r>
              <a:rPr b="1" sz="6000">
                <a:solidFill>
                  <a:srgbClr val="5C554F"/>
                </a:solidFill>
              </a:rPr>
              <a:t>2nd Adam</a:t>
            </a:r>
          </a:p>
        </p:txBody>
      </p:sp>
      <p:sp>
        <p:nvSpPr>
          <p:cNvPr id="37" name="Shape 37"/>
          <p:cNvSpPr/>
          <p:nvPr/>
        </p:nvSpPr>
        <p:spPr>
          <a:xfrm>
            <a:off x="5743701" y="6698228"/>
            <a:ext cx="2565401" cy="1627644"/>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lnSpc>
                <a:spcPct val="80000"/>
              </a:lnSpc>
              <a:defRPr b="1" sz="6000">
                <a:solidFill>
                  <a:srgbClr val="5C554F"/>
                </a:solidFill>
                <a:latin typeface="Times New Roman"/>
                <a:ea typeface="Times New Roman"/>
                <a:cs typeface="Times New Roman"/>
                <a:sym typeface="Times New Roman"/>
              </a:defRPr>
            </a:lvl1pPr>
          </a:lstStyle>
          <a:p>
            <a:pPr lvl="0">
              <a:defRPr b="0" sz="1800">
                <a:solidFill>
                  <a:srgbClr val="000000"/>
                </a:solidFill>
              </a:defRPr>
            </a:pPr>
            <a:r>
              <a:rPr b="1" sz="6000">
                <a:solidFill>
                  <a:srgbClr val="5C554F"/>
                </a:solidFill>
              </a:rPr>
              <a:t>Olive tree</a:t>
            </a:r>
          </a:p>
        </p:txBody>
      </p:sp>
      <p:sp>
        <p:nvSpPr>
          <p:cNvPr id="38" name="Shape 38"/>
          <p:cNvSpPr/>
          <p:nvPr/>
        </p:nvSpPr>
        <p:spPr>
          <a:xfrm>
            <a:off x="4216400" y="1531473"/>
            <a:ext cx="5791201" cy="894272"/>
          </a:xfrm>
          <a:custGeom>
            <a:avLst/>
            <a:gdLst/>
            <a:ahLst/>
            <a:cxnLst>
              <a:cxn ang="0">
                <a:pos x="wd2" y="hd2"/>
              </a:cxn>
              <a:cxn ang="5400000">
                <a:pos x="wd2" y="hd2"/>
              </a:cxn>
              <a:cxn ang="10800000">
                <a:pos x="wd2" y="hd2"/>
              </a:cxn>
              <a:cxn ang="16200000">
                <a:pos x="wd2" y="hd2"/>
              </a:cxn>
            </a:cxnLst>
            <a:rect l="0" t="0" r="r" b="b"/>
            <a:pathLst>
              <a:path w="21600" h="21457" fill="norm" stroke="1" extrusionOk="0">
                <a:moveTo>
                  <a:pt x="0" y="21457"/>
                </a:moveTo>
                <a:cubicBezTo>
                  <a:pt x="3162" y="7349"/>
                  <a:pt x="6923" y="-143"/>
                  <a:pt x="10771" y="2"/>
                </a:cubicBezTo>
                <a:cubicBezTo>
                  <a:pt x="13662" y="110"/>
                  <a:pt x="16504" y="4555"/>
                  <a:pt x="19116" y="12520"/>
                </a:cubicBezTo>
                <a:cubicBezTo>
                  <a:pt x="19951" y="15066"/>
                  <a:pt x="20802" y="18083"/>
                  <a:pt x="21600" y="20279"/>
                </a:cubicBezTo>
              </a:path>
            </a:pathLst>
          </a:custGeom>
          <a:ln w="127000">
            <a:solidFill>
              <a:srgbClr val="5E5E5E"/>
            </a:solidFill>
            <a:miter lim="400000"/>
            <a:tailEnd type="triangle"/>
          </a:ln>
          <a:effectLst>
            <a:outerShdw sx="100000" sy="100000" kx="0" ky="0" algn="b" rotWithShape="0" blurRad="127000" dist="76200" dir="2700000">
              <a:srgbClr val="000000">
                <a:alpha val="75000"/>
              </a:srgbClr>
            </a:outerShdw>
          </a:effectLst>
        </p:spPr>
        <p:txBody>
          <a:bodyPr lIns="38100" tIns="38100" rIns="38100" bIns="38100" anchor="ctr"/>
          <a:lstStyle/>
          <a:p>
            <a:pPr lvl="0" algn="ctr">
              <a:defRPr cap="all" sz="3400">
                <a:solidFill>
                  <a:srgbClr val="5C554F"/>
                </a:solidFill>
                <a:latin typeface="Bradley Hand ITC TT-Bold"/>
                <a:ea typeface="Bradley Hand ITC TT-Bold"/>
                <a:cs typeface="Bradley Hand ITC TT-Bold"/>
                <a:sym typeface="Bradley Hand ITC TT-Bold"/>
              </a:defRPr>
            </a:p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el" backwards="0">
                                    <p:tmAbs val="0"/>
                                  </p:iterate>
                                  <p:childTnLst>
                                    <p:set>
                                      <p:cBhvr>
                                        <p:cTn id="6" fill="hold"/>
                                        <p:tgtEl>
                                          <p:spTgt spid="31"/>
                                        </p:tgtEl>
                                        <p:attrNameLst>
                                          <p:attrName>style.visibility</p:attrName>
                                        </p:attrNameLst>
                                      </p:cBhvr>
                                      <p:to>
                                        <p:strVal val="visible"/>
                                      </p:to>
                                    </p:set>
                                    <p:anim calcmode="lin" valueType="num">
                                      <p:cBhvr>
                                        <p:cTn id="7" dur="1000" fill="hold"/>
                                        <p:tgtEl>
                                          <p:spTgt spid="31"/>
                                        </p:tgtEl>
                                        <p:attrNameLst>
                                          <p:attrName>ppt_x</p:attrName>
                                        </p:attrNameLst>
                                      </p:cBhvr>
                                      <p:tavLst>
                                        <p:tav tm="0">
                                          <p:val>
                                            <p:strVal val="0-#ppt_w/2"/>
                                          </p:val>
                                        </p:tav>
                                        <p:tav tm="100000">
                                          <p:val>
                                            <p:strVal val="#ppt_x"/>
                                          </p:val>
                                        </p:tav>
                                      </p:tavLst>
                                    </p:anim>
                                    <p:anim calcmode="lin" valueType="num">
                                      <p:cBhvr>
                                        <p:cTn id="8" dur="10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nodeType="afterEffect" presetClass="entr" presetSubtype="8" presetID="2" grpId="2" fill="hold">
                                  <p:stCondLst>
                                    <p:cond delay="0"/>
                                  </p:stCondLst>
                                  <p:iterate type="el" backwards="0">
                                    <p:tmAbs val="0"/>
                                  </p:iterate>
                                  <p:childTnLst>
                                    <p:set>
                                      <p:cBhvr>
                                        <p:cTn id="11" fill="hold"/>
                                        <p:tgtEl>
                                          <p:spTgt spid="38"/>
                                        </p:tgtEl>
                                        <p:attrNameLst>
                                          <p:attrName>style.visibility</p:attrName>
                                        </p:attrNameLst>
                                      </p:cBhvr>
                                      <p:to>
                                        <p:strVal val="visible"/>
                                      </p:to>
                                    </p:set>
                                    <p:anim calcmode="lin" valueType="num">
                                      <p:cBhvr>
                                        <p:cTn id="12" dur="1000" fill="hold"/>
                                        <p:tgtEl>
                                          <p:spTgt spid="38"/>
                                        </p:tgtEl>
                                        <p:attrNameLst>
                                          <p:attrName>ppt_x</p:attrName>
                                        </p:attrNameLst>
                                      </p:cBhvr>
                                      <p:tavLst>
                                        <p:tav tm="0">
                                          <p:val>
                                            <p:strVal val="0-#ppt_w/2"/>
                                          </p:val>
                                        </p:tav>
                                        <p:tav tm="100000">
                                          <p:val>
                                            <p:strVal val="#ppt_x"/>
                                          </p:val>
                                        </p:tav>
                                      </p:tavLst>
                                    </p:anim>
                                    <p:anim calcmode="lin" valueType="num">
                                      <p:cBhvr>
                                        <p:cTn id="13" dur="10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nodeType="afterEffect" presetClass="entr" presetSubtype="8" presetID="2" grpId="3" fill="hold">
                                  <p:stCondLst>
                                    <p:cond delay="0"/>
                                  </p:stCondLst>
                                  <p:iterate type="el" backwards="0">
                                    <p:tmAbs val="0"/>
                                  </p:iterate>
                                  <p:childTnLst>
                                    <p:set>
                                      <p:cBhvr>
                                        <p:cTn id="16" fill="hold"/>
                                        <p:tgtEl>
                                          <p:spTgt spid="32"/>
                                        </p:tgtEl>
                                        <p:attrNameLst>
                                          <p:attrName>style.visibility</p:attrName>
                                        </p:attrNameLst>
                                      </p:cBhvr>
                                      <p:to>
                                        <p:strVal val="visible"/>
                                      </p:to>
                                    </p:set>
                                    <p:anim calcmode="lin" valueType="num">
                                      <p:cBhvr>
                                        <p:cTn id="17" dur="1000" fill="hold"/>
                                        <p:tgtEl>
                                          <p:spTgt spid="32"/>
                                        </p:tgtEl>
                                        <p:attrNameLst>
                                          <p:attrName>ppt_x</p:attrName>
                                        </p:attrNameLst>
                                      </p:cBhvr>
                                      <p:tavLst>
                                        <p:tav tm="0">
                                          <p:val>
                                            <p:strVal val="0-#ppt_w/2"/>
                                          </p:val>
                                        </p:tav>
                                        <p:tav tm="100000">
                                          <p:val>
                                            <p:strVal val="#ppt_x"/>
                                          </p:val>
                                        </p:tav>
                                      </p:tavLst>
                                    </p:anim>
                                    <p:anim calcmode="lin" valueType="num">
                                      <p:cBhvr>
                                        <p:cTn id="18"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 grpId="4" fill="hold">
                                  <p:stCondLst>
                                    <p:cond delay="0"/>
                                  </p:stCondLst>
                                  <p:iterate type="el" backwards="0">
                                    <p:tmAbs val="0"/>
                                  </p:iterate>
                                  <p:childTnLst>
                                    <p:set>
                                      <p:cBhvr>
                                        <p:cTn id="22" fill="hold"/>
                                        <p:tgtEl>
                                          <p:spTgt spid="33"/>
                                        </p:tgtEl>
                                        <p:attrNameLst>
                                          <p:attrName>style.visibility</p:attrName>
                                        </p:attrNameLst>
                                      </p:cBhvr>
                                      <p:to>
                                        <p:strVal val="visible"/>
                                      </p:to>
                                    </p:set>
                                    <p:anim calcmode="lin" valueType="num">
                                      <p:cBhvr>
                                        <p:cTn id="23" dur="1000" fill="hold"/>
                                        <p:tgtEl>
                                          <p:spTgt spid="33"/>
                                        </p:tgtEl>
                                        <p:attrNameLst>
                                          <p:attrName>ppt_x</p:attrName>
                                        </p:attrNameLst>
                                      </p:cBhvr>
                                      <p:tavLst>
                                        <p:tav tm="0">
                                          <p:val>
                                            <p:strVal val="0-#ppt_w/2"/>
                                          </p:val>
                                        </p:tav>
                                        <p:tav tm="100000">
                                          <p:val>
                                            <p:strVal val="#ppt_x"/>
                                          </p:val>
                                        </p:tav>
                                      </p:tavLst>
                                    </p:anim>
                                    <p:anim calcmode="lin" valueType="num">
                                      <p:cBhvr>
                                        <p:cTn id="24" dur="1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8" presetID="2" grpId="5" fill="hold">
                                  <p:stCondLst>
                                    <p:cond delay="0"/>
                                  </p:stCondLst>
                                  <p:iterate type="el" backwards="0">
                                    <p:tmAbs val="0"/>
                                  </p:iterate>
                                  <p:childTnLst>
                                    <p:set>
                                      <p:cBhvr>
                                        <p:cTn id="28" fill="hold"/>
                                        <p:tgtEl>
                                          <p:spTgt spid="34"/>
                                        </p:tgtEl>
                                        <p:attrNameLst>
                                          <p:attrName>style.visibility</p:attrName>
                                        </p:attrNameLst>
                                      </p:cBhvr>
                                      <p:to>
                                        <p:strVal val="visible"/>
                                      </p:to>
                                    </p:set>
                                    <p:anim calcmode="lin" valueType="num">
                                      <p:cBhvr>
                                        <p:cTn id="29" dur="1000" fill="hold"/>
                                        <p:tgtEl>
                                          <p:spTgt spid="34"/>
                                        </p:tgtEl>
                                        <p:attrNameLst>
                                          <p:attrName>ppt_x</p:attrName>
                                        </p:attrNameLst>
                                      </p:cBhvr>
                                      <p:tavLst>
                                        <p:tav tm="0">
                                          <p:val>
                                            <p:strVal val="0-#ppt_w/2"/>
                                          </p:val>
                                        </p:tav>
                                        <p:tav tm="100000">
                                          <p:val>
                                            <p:strVal val="#ppt_x"/>
                                          </p:val>
                                        </p:tav>
                                      </p:tavLst>
                                    </p:anim>
                                    <p:anim calcmode="lin" valueType="num">
                                      <p:cBhvr>
                                        <p:cTn id="3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 grpId="6" fill="hold">
                                  <p:stCondLst>
                                    <p:cond delay="0"/>
                                  </p:stCondLst>
                                  <p:iterate type="el" backwards="0">
                                    <p:tmAbs val="0"/>
                                  </p:iterate>
                                  <p:childTnLst>
                                    <p:set>
                                      <p:cBhvr>
                                        <p:cTn id="34" fill="hold"/>
                                        <p:tgtEl>
                                          <p:spTgt spid="30"/>
                                        </p:tgtEl>
                                        <p:attrNameLst>
                                          <p:attrName>style.visibility</p:attrName>
                                        </p:attrNameLst>
                                      </p:cBhvr>
                                      <p:to>
                                        <p:strVal val="visible"/>
                                      </p:to>
                                    </p:set>
                                    <p:anim calcmode="lin" valueType="num">
                                      <p:cBhvr>
                                        <p:cTn id="35" dur="1000" fill="hold"/>
                                        <p:tgtEl>
                                          <p:spTgt spid="30"/>
                                        </p:tgtEl>
                                        <p:attrNameLst>
                                          <p:attrName>ppt_x</p:attrName>
                                        </p:attrNameLst>
                                      </p:cBhvr>
                                      <p:tavLst>
                                        <p:tav tm="0">
                                          <p:val>
                                            <p:strVal val="0-#ppt_w/2"/>
                                          </p:val>
                                        </p:tav>
                                        <p:tav tm="100000">
                                          <p:val>
                                            <p:strVal val="#ppt_x"/>
                                          </p:val>
                                        </p:tav>
                                      </p:tavLst>
                                    </p:anim>
                                    <p:anim calcmode="lin" valueType="num">
                                      <p:cBhvr>
                                        <p:cTn id="36" dur="1000" fill="hold"/>
                                        <p:tgtEl>
                                          <p:spTgt spid="30"/>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nodeType="afterEffect" presetClass="entr" presetSubtype="8" presetID="2" grpId="7" fill="hold">
                                  <p:stCondLst>
                                    <p:cond delay="0"/>
                                  </p:stCondLst>
                                  <p:iterate type="el" backwards="0">
                                    <p:tmAbs val="0"/>
                                  </p:iterate>
                                  <p:childTnLst>
                                    <p:set>
                                      <p:cBhvr>
                                        <p:cTn id="39" fill="hold"/>
                                        <p:tgtEl>
                                          <p:spTgt spid="35"/>
                                        </p:tgtEl>
                                        <p:attrNameLst>
                                          <p:attrName>style.visibility</p:attrName>
                                        </p:attrNameLst>
                                      </p:cBhvr>
                                      <p:to>
                                        <p:strVal val="visible"/>
                                      </p:to>
                                    </p:set>
                                    <p:anim calcmode="lin" valueType="num">
                                      <p:cBhvr>
                                        <p:cTn id="40" dur="1000" fill="hold"/>
                                        <p:tgtEl>
                                          <p:spTgt spid="35"/>
                                        </p:tgtEl>
                                        <p:attrNameLst>
                                          <p:attrName>ppt_x</p:attrName>
                                        </p:attrNameLst>
                                      </p:cBhvr>
                                      <p:tavLst>
                                        <p:tav tm="0">
                                          <p:val>
                                            <p:strVal val="0-#ppt_w/2"/>
                                          </p:val>
                                        </p:tav>
                                        <p:tav tm="100000">
                                          <p:val>
                                            <p:strVal val="#ppt_x"/>
                                          </p:val>
                                        </p:tav>
                                      </p:tavLst>
                                    </p:anim>
                                    <p:anim calcmode="lin" valueType="num">
                                      <p:cBhvr>
                                        <p:cTn id="41" dur="1000" fill="hold"/>
                                        <p:tgtEl>
                                          <p:spTgt spid="35"/>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nodeType="afterEffect" presetClass="entr" presetSubtype="8" presetID="2" grpId="8" fill="hold">
                                  <p:stCondLst>
                                    <p:cond delay="0"/>
                                  </p:stCondLst>
                                  <p:iterate type="el" backwards="0">
                                    <p:tmAbs val="0"/>
                                  </p:iterate>
                                  <p:childTnLst>
                                    <p:set>
                                      <p:cBhvr>
                                        <p:cTn id="44" fill="hold"/>
                                        <p:tgtEl>
                                          <p:spTgt spid="36"/>
                                        </p:tgtEl>
                                        <p:attrNameLst>
                                          <p:attrName>style.visibility</p:attrName>
                                        </p:attrNameLst>
                                      </p:cBhvr>
                                      <p:to>
                                        <p:strVal val="visible"/>
                                      </p:to>
                                    </p:set>
                                    <p:anim calcmode="lin" valueType="num">
                                      <p:cBhvr>
                                        <p:cTn id="45" dur="1000" fill="hold"/>
                                        <p:tgtEl>
                                          <p:spTgt spid="36"/>
                                        </p:tgtEl>
                                        <p:attrNameLst>
                                          <p:attrName>ppt_x</p:attrName>
                                        </p:attrNameLst>
                                      </p:cBhvr>
                                      <p:tavLst>
                                        <p:tav tm="0">
                                          <p:val>
                                            <p:strVal val="0-#ppt_w/2"/>
                                          </p:val>
                                        </p:tav>
                                        <p:tav tm="100000">
                                          <p:val>
                                            <p:strVal val="#ppt_x"/>
                                          </p:val>
                                        </p:tav>
                                      </p:tavLst>
                                    </p:anim>
                                    <p:anim calcmode="lin" valueType="num">
                                      <p:cBhvr>
                                        <p:cTn id="46" dur="1000" fill="hold"/>
                                        <p:tgtEl>
                                          <p:spTgt spid="36"/>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nodeType="afterEffect" presetClass="entr" presetSubtype="8" presetID="2" grpId="9" fill="hold">
                                  <p:stCondLst>
                                    <p:cond delay="0"/>
                                  </p:stCondLst>
                                  <p:iterate type="el" backwards="0">
                                    <p:tmAbs val="0"/>
                                  </p:iterate>
                                  <p:childTnLst>
                                    <p:set>
                                      <p:cBhvr>
                                        <p:cTn id="49" fill="hold"/>
                                        <p:tgtEl>
                                          <p:spTgt spid="37"/>
                                        </p:tgtEl>
                                        <p:attrNameLst>
                                          <p:attrName>style.visibility</p:attrName>
                                        </p:attrNameLst>
                                      </p:cBhvr>
                                      <p:to>
                                        <p:strVal val="visible"/>
                                      </p:to>
                                    </p:set>
                                    <p:anim calcmode="lin" valueType="num">
                                      <p:cBhvr>
                                        <p:cTn id="50" dur="1000" fill="hold"/>
                                        <p:tgtEl>
                                          <p:spTgt spid="37"/>
                                        </p:tgtEl>
                                        <p:attrNameLst>
                                          <p:attrName>ppt_x</p:attrName>
                                        </p:attrNameLst>
                                      </p:cBhvr>
                                      <p:tavLst>
                                        <p:tav tm="0">
                                          <p:val>
                                            <p:strVal val="0-#ppt_w/2"/>
                                          </p:val>
                                        </p:tav>
                                        <p:tav tm="100000">
                                          <p:val>
                                            <p:strVal val="#ppt_x"/>
                                          </p:val>
                                        </p:tav>
                                      </p:tavLst>
                                    </p:anim>
                                    <p:anim calcmode="lin" valueType="num">
                                      <p:cBhvr>
                                        <p:cTn id="51"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 grpId="5"/>
      <p:bldP build="whole" bldLvl="1" animBg="1" rev="0" advAuto="0" spid="38" grpId="2"/>
      <p:bldP build="whole" bldLvl="1" animBg="1" rev="0" advAuto="0" spid="35" grpId="7"/>
      <p:bldP build="whole" bldLvl="1" animBg="1" rev="0" advAuto="0" spid="30" grpId="6"/>
      <p:bldP build="whole" bldLvl="1" animBg="1" rev="0" advAuto="0" spid="33" grpId="4"/>
      <p:bldP build="whole" bldLvl="1" animBg="1" rev="0" advAuto="0" spid="32" grpId="3"/>
      <p:bldP build="whole" bldLvl="1" animBg="1" rev="0" advAuto="0" spid="31" grpId="1"/>
      <p:bldP build="whole" bldLvl="1" animBg="1" rev="0" advAuto="0" spid="36" grpId="8"/>
      <p:bldP build="whole" bldLvl="1" animBg="1" rev="0" advAuto="0" spid="37" grpId="9"/>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nvSpPr>
        <p:spPr>
          <a:xfrm>
            <a:off x="3965909" y="245864"/>
            <a:ext cx="6047260"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Overview of Romans</a:t>
            </a:r>
          </a:p>
        </p:txBody>
      </p:sp>
      <p:pic>
        <p:nvPicPr>
          <p:cNvPr id="41" name="Romans00_Chart.png"/>
          <p:cNvPicPr/>
          <p:nvPr/>
        </p:nvPicPr>
        <p:blipFill>
          <a:blip r:embed="rId2">
            <a:extLst/>
          </a:blip>
          <a:stretch>
            <a:fillRect/>
          </a:stretch>
        </p:blipFill>
        <p:spPr>
          <a:xfrm>
            <a:off x="1450137" y="3498029"/>
            <a:ext cx="11538659" cy="5712258"/>
          </a:xfrm>
          <a:prstGeom prst="rect">
            <a:avLst/>
          </a:prstGeom>
          <a:ln w="12700">
            <a:miter lim="400000"/>
          </a:ln>
        </p:spPr>
      </p:pic>
      <p:sp>
        <p:nvSpPr>
          <p:cNvPr id="42" name="Shape 42"/>
          <p:cNvSpPr/>
          <p:nvPr/>
        </p:nvSpPr>
        <p:spPr>
          <a:xfrm>
            <a:off x="2304566" y="1560796"/>
            <a:ext cx="9829801" cy="14732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defRPr b="1" sz="3200">
                <a:solidFill>
                  <a:srgbClr val="5C554F"/>
                </a:solidFill>
                <a:latin typeface="Times New Roman"/>
                <a:ea typeface="Times New Roman"/>
                <a:cs typeface="Times New Roman"/>
                <a:sym typeface="Times New Roman"/>
              </a:defRPr>
            </a:lvl1pPr>
          </a:lstStyle>
          <a:p>
            <a:pPr lvl="0">
              <a:defRPr b="0" sz="1800">
                <a:solidFill>
                  <a:srgbClr val="000000"/>
                </a:solidFill>
              </a:defRPr>
            </a:pPr>
            <a:r>
              <a:rPr b="1" sz="3200">
                <a:solidFill>
                  <a:srgbClr val="5C554F"/>
                </a:solidFill>
              </a:rPr>
              <a:t>Proclaim and defend God’s great plan to establish His righteousness through the Gospel of Jesus Christ in all His peoples, Jew and Greek.</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6" presetID="23" grpId="1" fill="hold">
                                  <p:stCondLst>
                                    <p:cond delay="0"/>
                                  </p:stCondLst>
                                  <p:iterate type="lt" backwards="0">
                                    <p:tmAbs val="0"/>
                                  </p:iterate>
                                  <p:childTnLst>
                                    <p:set>
                                      <p:cBhvr>
                                        <p:cTn id="6" fill="hold"/>
                                        <p:tgtEl>
                                          <p:spTgt spid="41"/>
                                        </p:tgtEl>
                                        <p:attrNameLst>
                                          <p:attrName>style.visibility</p:attrName>
                                        </p:attrNameLst>
                                      </p:cBhvr>
                                      <p:to>
                                        <p:strVal val="visible"/>
                                      </p:to>
                                    </p:set>
                                    <p:anim calcmode="lin" valueType="num">
                                      <p:cBhvr>
                                        <p:cTn id="7" dur="3500" fill="hold"/>
                                        <p:tgtEl>
                                          <p:spTgt spid="41"/>
                                        </p:tgtEl>
                                        <p:attrNameLst>
                                          <p:attrName>ppt_w</p:attrName>
                                        </p:attrNameLst>
                                      </p:cBhvr>
                                      <p:tavLst>
                                        <p:tav tm="0">
                                          <p:val>
                                            <p:strVal val="4*#ppt_w"/>
                                          </p:val>
                                        </p:tav>
                                        <p:tav tm="100000">
                                          <p:val>
                                            <p:strVal val="#ppt_w"/>
                                          </p:val>
                                        </p:tav>
                                      </p:tavLst>
                                    </p:anim>
                                    <p:anim calcmode="lin" valueType="num">
                                      <p:cBhvr>
                                        <p:cTn id="8" dur="3500" fill="hold"/>
                                        <p:tgtEl>
                                          <p:spTgt spid="4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nvSpPr>
        <p:spPr>
          <a:xfrm>
            <a:off x="3679118" y="245864"/>
            <a:ext cx="7255843"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Book of Romans Ch. 9-11</a:t>
            </a:r>
          </a:p>
        </p:txBody>
      </p:sp>
      <p:grpSp>
        <p:nvGrpSpPr>
          <p:cNvPr id="50" name="Group 50"/>
          <p:cNvGrpSpPr/>
          <p:nvPr/>
        </p:nvGrpSpPr>
        <p:grpSpPr>
          <a:xfrm>
            <a:off x="10490200" y="2247900"/>
            <a:ext cx="1790700" cy="4940300"/>
            <a:chOff x="0" y="0"/>
            <a:chExt cx="1790700" cy="4940300"/>
          </a:xfrm>
        </p:grpSpPr>
        <p:sp>
          <p:nvSpPr>
            <p:cNvPr id="45" name="Shape 45"/>
            <p:cNvSpPr/>
            <p:nvPr/>
          </p:nvSpPr>
          <p:spPr>
            <a:xfrm>
              <a:off x="0" y="0"/>
              <a:ext cx="1790700" cy="49403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46" name="Shape 46"/>
            <p:cNvSpPr/>
            <p:nvPr/>
          </p:nvSpPr>
          <p:spPr>
            <a:xfrm>
              <a:off x="622690" y="1794433"/>
              <a:ext cx="680542"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N</a:t>
              </a:r>
            </a:p>
          </p:txBody>
        </p:sp>
        <p:sp>
          <p:nvSpPr>
            <p:cNvPr id="47" name="Shape 47"/>
            <p:cNvSpPr/>
            <p:nvPr/>
          </p:nvSpPr>
          <p:spPr>
            <a:xfrm>
              <a:off x="225269" y="3426459"/>
              <a:ext cx="1460501"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defRPr cap="all" sz="3200">
                  <a:solidFill>
                    <a:srgbClr val="5C554F"/>
                  </a:solidFill>
                  <a:latin typeface="Abadi MT Condensed Light"/>
                  <a:ea typeface="Abadi MT Condensed Light"/>
                  <a:cs typeface="Abadi MT Condensed Light"/>
                  <a:sym typeface="Abadi MT Condensed Light"/>
                </a:defRPr>
              </a:lvl1pPr>
            </a:lstStyle>
            <a:p>
              <a:pPr lvl="0">
                <a:defRPr cap="none" sz="1800">
                  <a:solidFill>
                    <a:srgbClr val="000000"/>
                  </a:solidFill>
                </a:defRPr>
              </a:pPr>
              <a:r>
                <a:rPr cap="all" sz="3200">
                  <a:solidFill>
                    <a:srgbClr val="5C554F"/>
                  </a:solidFill>
                </a:rPr>
                <a:t>The WORLD</a:t>
              </a:r>
            </a:p>
          </p:txBody>
        </p:sp>
        <p:sp>
          <p:nvSpPr>
            <p:cNvPr id="48" name="Shape 48"/>
            <p:cNvSpPr/>
            <p:nvPr/>
          </p:nvSpPr>
          <p:spPr>
            <a:xfrm>
              <a:off x="622690" y="2817714"/>
              <a:ext cx="784255"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9 - 11</a:t>
              </a:r>
            </a:p>
          </p:txBody>
        </p:sp>
        <p:pic>
          <p:nvPicPr>
            <p:cNvPr id="49" name="droppedImage.pdf"/>
            <p:cNvPicPr/>
            <p:nvPr/>
          </p:nvPicPr>
          <p:blipFill>
            <a:blip r:embed="rId2">
              <a:extLst/>
            </a:blip>
            <a:stretch>
              <a:fillRect/>
            </a:stretch>
          </p:blipFill>
          <p:spPr>
            <a:xfrm>
              <a:off x="444500" y="889000"/>
              <a:ext cx="889000" cy="177800"/>
            </a:xfrm>
            <a:prstGeom prst="rect">
              <a:avLst/>
            </a:prstGeom>
            <a:ln w="12700" cap="flat">
              <a:noFill/>
              <a:miter lim="400000"/>
            </a:ln>
            <a:effectLst>
              <a:outerShdw sx="100000" sy="100000" kx="0" ky="0" algn="b" rotWithShape="0" blurRad="101600" dist="76200" dir="2700000">
                <a:srgbClr val="000000">
                  <a:alpha val="75000"/>
                </a:srgbClr>
              </a:outerShdw>
            </a:effectLst>
          </p:spPr>
        </p:pic>
      </p:grpSp>
      <p:sp>
        <p:nvSpPr>
          <p:cNvPr id="51" name="Shape 51"/>
          <p:cNvSpPr/>
          <p:nvPr/>
        </p:nvSpPr>
        <p:spPr>
          <a:xfrm>
            <a:off x="1853959" y="882096"/>
            <a:ext cx="3330306" cy="5262464"/>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8576" sz="368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48576" sz="36800">
                <a:solidFill>
                  <a:srgbClr val="31339F"/>
                </a:solidFill>
                <a:effectLst>
                  <a:outerShdw sx="100000" sy="100000" kx="0" ky="0" algn="b" rotWithShape="0" blurRad="101600" dist="76200" dir="2700000">
                    <a:srgbClr val="000000">
                      <a:alpha val="75000"/>
                    </a:srgbClr>
                  </a:outerShdw>
                </a:effectLst>
              </a:rPr>
              <a:t>N</a:t>
            </a:r>
          </a:p>
        </p:txBody>
      </p:sp>
      <p:sp>
        <p:nvSpPr>
          <p:cNvPr id="52" name="Shape 52"/>
          <p:cNvSpPr/>
          <p:nvPr>
            <p:ph type="body" idx="4294967295"/>
          </p:nvPr>
        </p:nvSpPr>
        <p:spPr>
          <a:xfrm>
            <a:off x="1993900" y="1825771"/>
            <a:ext cx="7721600" cy="4953001"/>
          </a:xfrm>
          <a:prstGeom prst="rect">
            <a:avLst/>
          </a:prstGeom>
        </p:spPr>
        <p:txBody>
          <a:bodyPr lIns="38100" tIns="38100" rIns="38100" bIns="38100">
            <a:noAutofit/>
          </a:bodyPr>
          <a:lstStyle/>
          <a:p>
            <a:pPr lvl="0" marL="406400" indent="-406400" algn="l">
              <a:spcBef>
                <a:spcPts val="4500"/>
              </a:spcBef>
              <a:buSzPct val="125000"/>
              <a:buChar char="•"/>
              <a:defRPr sz="1800"/>
            </a:pPr>
            <a:r>
              <a:rPr sz="4400">
                <a:solidFill>
                  <a:srgbClr val="5C554F"/>
                </a:solidFill>
                <a:latin typeface="Helvetica"/>
                <a:ea typeface="Helvetica"/>
                <a:cs typeface="Helvetica"/>
                <a:sym typeface="Helvetica"/>
              </a:rPr>
              <a:t>God makes His Name great by spreading His grace to the whole world.</a:t>
            </a:r>
            <a:endParaRPr sz="4400">
              <a:solidFill>
                <a:srgbClr val="5C554F"/>
              </a:solidFill>
              <a:latin typeface="Helvetica"/>
              <a:ea typeface="Helvetica"/>
              <a:cs typeface="Helvetica"/>
              <a:sym typeface="Helvetica"/>
            </a:endParaRPr>
          </a:p>
          <a:p>
            <a:pPr lvl="0" marL="406400" indent="-406400" algn="l">
              <a:spcBef>
                <a:spcPts val="7200"/>
              </a:spcBef>
              <a:buSzPct val="125000"/>
              <a:buChar char="•"/>
              <a:defRPr sz="1800"/>
            </a:pPr>
            <a:r>
              <a:rPr sz="4400">
                <a:solidFill>
                  <a:srgbClr val="5C554F"/>
                </a:solidFill>
                <a:latin typeface="Helvetica"/>
                <a:ea typeface="Helvetica"/>
                <a:cs typeface="Helvetica"/>
                <a:sym typeface="Helvetica"/>
              </a:rPr>
              <a:t>How has God made the proclamation of Christ’s righteousness mandatory?</a:t>
            </a:r>
          </a:p>
        </p:txBody>
      </p:sp>
      <p:sp>
        <p:nvSpPr>
          <p:cNvPr id="53" name="Shape 53"/>
          <p:cNvSpPr/>
          <p:nvPr/>
        </p:nvSpPr>
        <p:spPr>
          <a:xfrm>
            <a:off x="2895600" y="7356621"/>
            <a:ext cx="6972300" cy="18542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ctr">
              <a:lnSpc>
                <a:spcPct val="60000"/>
              </a:lnSpc>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RIGHTEOUSNESS</a:t>
            </a:r>
            <a:endPar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endParaRPr>
          </a:p>
          <a:p>
            <a:pPr lvl="0" algn="ctr">
              <a:lnSpc>
                <a:spcPct val="60000"/>
              </a:lnSpc>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sz="1800"/>
            </a:pPr>
            <a:r>
              <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E</a:t>
            </a:r>
            <a:r>
              <a:rPr b="1" sz="7400">
                <a:solidFill>
                  <a:srgbClr val="060725"/>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N</a:t>
            </a:r>
            <a:r>
              <a:rPr b="1" sz="60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rPr>
              <a:t>LARGED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17" grpId="1" fill="hold">
                                  <p:stCondLst>
                                    <p:cond delay="0"/>
                                  </p:stCondLst>
                                  <p:iterate type="el" backwards="0">
                                    <p:tmAbs val="0"/>
                                  </p:iterate>
                                  <p:childTnLst>
                                    <p:set>
                                      <p:cBhvr>
                                        <p:cTn id="6" fill="hold"/>
                                        <p:tgtEl>
                                          <p:spTgt spid="50"/>
                                        </p:tgtEl>
                                        <p:attrNameLst>
                                          <p:attrName>style.visibility</p:attrName>
                                        </p:attrNameLst>
                                      </p:cBhvr>
                                      <p:to>
                                        <p:strVal val="visible"/>
                                      </p:to>
                                    </p:set>
                                    <p:anim calcmode="lin" valueType="num">
                                      <p:cBhvr>
                                        <p:cTn id="7" dur="2250" fill="hold"/>
                                        <p:tgtEl>
                                          <p:spTgt spid="50"/>
                                        </p:tgtEl>
                                        <p:attrNameLst>
                                          <p:attrName>ppt_x</p:attrName>
                                        </p:attrNameLst>
                                      </p:cBhvr>
                                      <p:tavLst>
                                        <p:tav tm="0">
                                          <p:val>
                                            <p:strVal val="#ppt_x-#ppt_w/2"/>
                                          </p:val>
                                        </p:tav>
                                        <p:tav tm="100000">
                                          <p:val>
                                            <p:strVal val="#ppt_x"/>
                                          </p:val>
                                        </p:tav>
                                      </p:tavLst>
                                    </p:anim>
                                    <p:anim calcmode="lin" valueType="num">
                                      <p:cBhvr>
                                        <p:cTn id="8" dur="2250" fill="hold"/>
                                        <p:tgtEl>
                                          <p:spTgt spid="50"/>
                                        </p:tgtEl>
                                        <p:attrNameLst>
                                          <p:attrName>ppt_y</p:attrName>
                                        </p:attrNameLst>
                                      </p:cBhvr>
                                      <p:tavLst>
                                        <p:tav tm="0">
                                          <p:val>
                                            <p:strVal val="#ppt_y"/>
                                          </p:val>
                                        </p:tav>
                                        <p:tav tm="100000">
                                          <p:val>
                                            <p:strVal val="#ppt_y"/>
                                          </p:val>
                                        </p:tav>
                                      </p:tavLst>
                                    </p:anim>
                                    <p:anim calcmode="lin" valueType="num">
                                      <p:cBhvr>
                                        <p:cTn id="9" dur="2250" fill="hold"/>
                                        <p:tgtEl>
                                          <p:spTgt spid="50"/>
                                        </p:tgtEl>
                                        <p:attrNameLst>
                                          <p:attrName>ppt_w</p:attrName>
                                        </p:attrNameLst>
                                      </p:cBhvr>
                                      <p:tavLst>
                                        <p:tav tm="0">
                                          <p:val>
                                            <p:fltVal val="0"/>
                                          </p:val>
                                        </p:tav>
                                        <p:tav tm="100000">
                                          <p:val>
                                            <p:strVal val="#ppt_w"/>
                                          </p:val>
                                        </p:tav>
                                      </p:tavLst>
                                    </p:anim>
                                    <p:anim calcmode="lin" valueType="num">
                                      <p:cBhvr>
                                        <p:cTn id="10" dur="2250" fill="hold"/>
                                        <p:tgtEl>
                                          <p:spTgt spid="50"/>
                                        </p:tgtEl>
                                        <p:attrNameLst>
                                          <p:attrName>ppt_h</p:attrName>
                                        </p:attrNameLst>
                                      </p:cBhvr>
                                      <p:tavLst>
                                        <p:tav tm="0">
                                          <p:val>
                                            <p:strVal val="#ppt_h"/>
                                          </p:val>
                                        </p:tav>
                                        <p:tav tm="100000">
                                          <p:val>
                                            <p:strVal val="#ppt_h"/>
                                          </p:val>
                                        </p:tav>
                                      </p:tavLst>
                                    </p:anim>
                                  </p:childTnLst>
                                </p:cTn>
                              </p:par>
                            </p:childTnLst>
                          </p:cTn>
                        </p:par>
                        <p:par>
                          <p:cTn id="11" fill="hold">
                            <p:stCondLst>
                              <p:cond delay="2250"/>
                            </p:stCondLst>
                            <p:childTnLst>
                              <p:par>
                                <p:cTn id="12" nodeType="afterEffect" presetClass="entr" presetSubtype="8" presetID="2" grpId="2" fill="hold">
                                  <p:stCondLst>
                                    <p:cond delay="0"/>
                                  </p:stCondLst>
                                  <p:iterate type="lt" backwards="0">
                                    <p:tmAbs val="0"/>
                                  </p:iterate>
                                  <p:childTnLst>
                                    <p:set>
                                      <p:cBhvr>
                                        <p:cTn id="13" fill="hold"/>
                                        <p:tgtEl>
                                          <p:spTgt spid="51"/>
                                        </p:tgtEl>
                                        <p:attrNameLst>
                                          <p:attrName>style.visibility</p:attrName>
                                        </p:attrNameLst>
                                      </p:cBhvr>
                                      <p:to>
                                        <p:strVal val="visible"/>
                                      </p:to>
                                    </p:set>
                                    <p:anim calcmode="lin" valueType="num">
                                      <p:cBhvr>
                                        <p:cTn id="14" dur="2500" fill="hold"/>
                                        <p:tgtEl>
                                          <p:spTgt spid="51"/>
                                        </p:tgtEl>
                                        <p:attrNameLst>
                                          <p:attrName>ppt_x</p:attrName>
                                        </p:attrNameLst>
                                      </p:cBhvr>
                                      <p:tavLst>
                                        <p:tav tm="0">
                                          <p:val>
                                            <p:strVal val="0-#ppt_w/2"/>
                                          </p:val>
                                        </p:tav>
                                        <p:tav tm="100000">
                                          <p:val>
                                            <p:strVal val="#ppt_x"/>
                                          </p:val>
                                        </p:tav>
                                      </p:tavLst>
                                    </p:anim>
                                    <p:anim calcmode="lin" valueType="num">
                                      <p:cBhvr>
                                        <p:cTn id="15" dur="2500" fill="hold"/>
                                        <p:tgtEl>
                                          <p:spTgt spid="51"/>
                                        </p:tgtEl>
                                        <p:attrNameLst>
                                          <p:attrName>ppt_y</p:attrName>
                                        </p:attrNameLst>
                                      </p:cBhvr>
                                      <p:tavLst>
                                        <p:tav tm="0">
                                          <p:val>
                                            <p:strVal val="#ppt_y"/>
                                          </p:val>
                                        </p:tav>
                                        <p:tav tm="100000">
                                          <p:val>
                                            <p:strVal val="#ppt_y"/>
                                          </p:val>
                                        </p:tav>
                                      </p:tavLst>
                                    </p:anim>
                                  </p:childTnLst>
                                </p:cTn>
                              </p:par>
                            </p:childTnLst>
                          </p:cTn>
                        </p:par>
                        <p:par>
                          <p:cTn id="16" fill="hold">
                            <p:stCondLst>
                              <p:cond delay="4750"/>
                            </p:stCondLst>
                            <p:childTnLst>
                              <p:par>
                                <p:cTn id="17" nodeType="afterEffect" presetClass="entr" presetSubtype="8" presetID="1" grpId="3" fill="hold">
                                  <p:stCondLst>
                                    <p:cond delay="0"/>
                                  </p:stCondLst>
                                  <p:iterate type="el" backwards="0">
                                    <p:tmAbs val="0"/>
                                  </p:iterate>
                                  <p:childTnLst>
                                    <p:set>
                                      <p:cBhvr>
                                        <p:cTn id="18" fill="hold"/>
                                        <p:tgtEl>
                                          <p:spTgt spid="53"/>
                                        </p:tgtEl>
                                        <p:attrNameLst>
                                          <p:attrName>style.visibility</p:attrName>
                                        </p:attrNameLst>
                                      </p:cBhvr>
                                      <p:to>
                                        <p:strVal val="visible"/>
                                      </p:to>
                                    </p:set>
                                    <p:animEffect filter="(null)(right)" transition="in">
                                      <p:cBhvr>
                                        <p:cTn id="19" dur="10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 grpId="4" fill="hold">
                                  <p:stCondLst>
                                    <p:cond delay="0"/>
                                  </p:stCondLst>
                                  <p:iterate type="el" backwards="0">
                                    <p:tmAbs val="0"/>
                                  </p:iterate>
                                  <p:childTnLst>
                                    <p:set>
                                      <p:cBhvr>
                                        <p:cTn id="23" fill="hold"/>
                                        <p:tgtEl>
                                          <p:spTgt spid="52">
                                            <p:bg/>
                                          </p:spTgt>
                                        </p:tgtEl>
                                        <p:attrNameLst>
                                          <p:attrName>style.visibility</p:attrName>
                                        </p:attrNameLst>
                                      </p:cBhvr>
                                      <p:to>
                                        <p:strVal val="visible"/>
                                      </p:to>
                                    </p:set>
                                    <p:anim calcmode="lin" valueType="num">
                                      <p:cBhvr>
                                        <p:cTn id="24" dur="1000" fill="hold"/>
                                        <p:tgtEl>
                                          <p:spTgt spid="52">
                                            <p:bg/>
                                          </p:spTgt>
                                        </p:tgtEl>
                                        <p:attrNameLst>
                                          <p:attrName>ppt_x</p:attrName>
                                        </p:attrNameLst>
                                      </p:cBhvr>
                                      <p:tavLst>
                                        <p:tav tm="0">
                                          <p:val>
                                            <p:strVal val="0-#ppt_w/2"/>
                                          </p:val>
                                        </p:tav>
                                        <p:tav tm="100000">
                                          <p:val>
                                            <p:strVal val="#ppt_x"/>
                                          </p:val>
                                        </p:tav>
                                      </p:tavLst>
                                    </p:anim>
                                    <p:anim calcmode="lin" valueType="num">
                                      <p:cBhvr>
                                        <p:cTn id="25" dur="1000" fill="hold"/>
                                        <p:tgtEl>
                                          <p:spTgt spid="52">
                                            <p:bg/>
                                          </p:spTgt>
                                        </p:tgtEl>
                                        <p:attrNameLst>
                                          <p:attrName>ppt_y</p:attrName>
                                        </p:attrNameLst>
                                      </p:cBhvr>
                                      <p:tavLst>
                                        <p:tav tm="0">
                                          <p:val>
                                            <p:strVal val="#ppt_y"/>
                                          </p:val>
                                        </p:tav>
                                        <p:tav tm="100000">
                                          <p:val>
                                            <p:strVal val="#ppt_y"/>
                                          </p:val>
                                        </p:tav>
                                      </p:tavLst>
                                    </p:anim>
                                  </p:childTnLst>
                                </p:cTn>
                              </p:par>
                              <p:par>
                                <p:cTn id="26" presetClass="entr" presetSubtype="8" presetID="2" grpId="4" fill="hold">
                                  <p:stCondLst>
                                    <p:cond delay="0"/>
                                  </p:stCondLst>
                                  <p:iterate type="el" backwards="0">
                                    <p:tmAbs val="0"/>
                                  </p:iterate>
                                  <p:childTnLst>
                                    <p:set>
                                      <p:cBhvr>
                                        <p:cTn id="27" fill="hold"/>
                                        <p:tgtEl>
                                          <p:spTgt spid="52">
                                            <p:txEl>
                                              <p:pRg st="0" end="0"/>
                                            </p:txEl>
                                          </p:spTgt>
                                        </p:tgtEl>
                                        <p:attrNameLst>
                                          <p:attrName>style.visibility</p:attrName>
                                        </p:attrNameLst>
                                      </p:cBhvr>
                                      <p:to>
                                        <p:strVal val="visible"/>
                                      </p:to>
                                    </p:set>
                                    <p:anim calcmode="lin" valueType="num">
                                      <p:cBhvr>
                                        <p:cTn id="28" dur="1000" fill="hold"/>
                                        <p:tgtEl>
                                          <p:spTgt spid="52">
                                            <p:txEl>
                                              <p:pRg st="0" end="0"/>
                                            </p:txEl>
                                          </p:spTgt>
                                        </p:tgtEl>
                                        <p:attrNameLst>
                                          <p:attrName>ppt_x</p:attrName>
                                        </p:attrNameLst>
                                      </p:cBhvr>
                                      <p:tavLst>
                                        <p:tav tm="0">
                                          <p:val>
                                            <p:strVal val="0-#ppt_w/2"/>
                                          </p:val>
                                        </p:tav>
                                        <p:tav tm="100000">
                                          <p:val>
                                            <p:strVal val="#ppt_x"/>
                                          </p:val>
                                        </p:tav>
                                      </p:tavLst>
                                    </p:anim>
                                    <p:anim calcmode="lin" valueType="num">
                                      <p:cBhvr>
                                        <p:cTn id="29" dur="1000" fill="hold"/>
                                        <p:tgtEl>
                                          <p:spTgt spid="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8" presetID="2" grpId="4" fill="hold">
                                  <p:stCondLst>
                                    <p:cond delay="0"/>
                                  </p:stCondLst>
                                  <p:iterate type="el" backwards="0">
                                    <p:tmAbs val="0"/>
                                  </p:iterate>
                                  <p:childTnLst>
                                    <p:set>
                                      <p:cBhvr>
                                        <p:cTn id="33" fill="hold"/>
                                        <p:tgtEl>
                                          <p:spTgt spid="52">
                                            <p:txEl>
                                              <p:pRg st="1" end="1"/>
                                            </p:txEl>
                                          </p:spTgt>
                                        </p:tgtEl>
                                        <p:attrNameLst>
                                          <p:attrName>style.visibility</p:attrName>
                                        </p:attrNameLst>
                                      </p:cBhvr>
                                      <p:to>
                                        <p:strVal val="visible"/>
                                      </p:to>
                                    </p:set>
                                    <p:anim calcmode="lin" valueType="num">
                                      <p:cBhvr>
                                        <p:cTn id="34" dur="1000" fill="hold"/>
                                        <p:tgtEl>
                                          <p:spTgt spid="52">
                                            <p:txEl>
                                              <p:pRg st="1" end="1"/>
                                            </p:txEl>
                                          </p:spTgt>
                                        </p:tgtEl>
                                        <p:attrNameLst>
                                          <p:attrName>ppt_x</p:attrName>
                                        </p:attrNameLst>
                                      </p:cBhvr>
                                      <p:tavLst>
                                        <p:tav tm="0">
                                          <p:val>
                                            <p:strVal val="0-#ppt_w/2"/>
                                          </p:val>
                                        </p:tav>
                                        <p:tav tm="100000">
                                          <p:val>
                                            <p:strVal val="#ppt_x"/>
                                          </p:val>
                                        </p:tav>
                                      </p:tavLst>
                                    </p:anim>
                                    <p:anim calcmode="lin" valueType="num">
                                      <p:cBhvr>
                                        <p:cTn id="35" dur="1000" fill="hold"/>
                                        <p:tgtEl>
                                          <p:spTgt spid="5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 grpId="1"/>
      <p:bldP build="p" bldLvl="5" animBg="1" rev="0" advAuto="0" spid="52" grpId="4"/>
      <p:bldP build="whole" bldLvl="1" animBg="1" rev="0" advAuto="0" spid="53" grpId="3"/>
      <p:bldP build="whole" bldLvl="1" animBg="1" rev="0" advAuto="0" spid="51"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nvSpPr>
        <p:spPr>
          <a:xfrm>
            <a:off x="4012865" y="245864"/>
            <a:ext cx="6588349"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Book of Romans 9:1-13</a:t>
            </a:r>
          </a:p>
        </p:txBody>
      </p:sp>
      <p:grpSp>
        <p:nvGrpSpPr>
          <p:cNvPr id="61" name="Group 61"/>
          <p:cNvGrpSpPr/>
          <p:nvPr/>
        </p:nvGrpSpPr>
        <p:grpSpPr>
          <a:xfrm>
            <a:off x="10490200" y="2247900"/>
            <a:ext cx="1790700" cy="4940300"/>
            <a:chOff x="0" y="0"/>
            <a:chExt cx="1790700" cy="4940300"/>
          </a:xfrm>
        </p:grpSpPr>
        <p:sp>
          <p:nvSpPr>
            <p:cNvPr id="56" name="Shape 56"/>
            <p:cNvSpPr/>
            <p:nvPr/>
          </p:nvSpPr>
          <p:spPr>
            <a:xfrm>
              <a:off x="0" y="0"/>
              <a:ext cx="1790700" cy="49403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57" name="Shape 57"/>
            <p:cNvSpPr/>
            <p:nvPr/>
          </p:nvSpPr>
          <p:spPr>
            <a:xfrm>
              <a:off x="622690" y="1794433"/>
              <a:ext cx="680542"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N</a:t>
              </a:r>
            </a:p>
          </p:txBody>
        </p:sp>
        <p:sp>
          <p:nvSpPr>
            <p:cNvPr id="58" name="Shape 58"/>
            <p:cNvSpPr/>
            <p:nvPr/>
          </p:nvSpPr>
          <p:spPr>
            <a:xfrm>
              <a:off x="225269" y="3426459"/>
              <a:ext cx="1460501"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defRPr cap="all" sz="3200">
                  <a:solidFill>
                    <a:srgbClr val="5C554F"/>
                  </a:solidFill>
                  <a:latin typeface="Abadi MT Condensed Light"/>
                  <a:ea typeface="Abadi MT Condensed Light"/>
                  <a:cs typeface="Abadi MT Condensed Light"/>
                  <a:sym typeface="Abadi MT Condensed Light"/>
                </a:defRPr>
              </a:lvl1pPr>
            </a:lstStyle>
            <a:p>
              <a:pPr lvl="0">
                <a:defRPr cap="none" sz="1800">
                  <a:solidFill>
                    <a:srgbClr val="000000"/>
                  </a:solidFill>
                </a:defRPr>
              </a:pPr>
              <a:r>
                <a:rPr cap="all" sz="3200">
                  <a:solidFill>
                    <a:srgbClr val="5C554F"/>
                  </a:solidFill>
                </a:rPr>
                <a:t>The WORLD</a:t>
              </a:r>
            </a:p>
          </p:txBody>
        </p:sp>
        <p:sp>
          <p:nvSpPr>
            <p:cNvPr id="59" name="Shape 59"/>
            <p:cNvSpPr/>
            <p:nvPr/>
          </p:nvSpPr>
          <p:spPr>
            <a:xfrm>
              <a:off x="622690" y="2817714"/>
              <a:ext cx="784255"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9 - 11</a:t>
              </a:r>
            </a:p>
          </p:txBody>
        </p:sp>
        <p:pic>
          <p:nvPicPr>
            <p:cNvPr id="60" name="droppedImage.pdf"/>
            <p:cNvPicPr/>
            <p:nvPr/>
          </p:nvPicPr>
          <p:blipFill>
            <a:blip r:embed="rId2">
              <a:extLst/>
            </a:blip>
            <a:stretch>
              <a:fillRect/>
            </a:stretch>
          </p:blipFill>
          <p:spPr>
            <a:xfrm>
              <a:off x="444500" y="889000"/>
              <a:ext cx="889000" cy="177800"/>
            </a:xfrm>
            <a:prstGeom prst="rect">
              <a:avLst/>
            </a:prstGeom>
            <a:ln w="12700" cap="flat">
              <a:noFill/>
              <a:miter lim="400000"/>
            </a:ln>
            <a:effectLst>
              <a:outerShdw sx="100000" sy="100000" kx="0" ky="0" algn="b" rotWithShape="0" blurRad="101600" dist="76200" dir="2700000">
                <a:srgbClr val="000000">
                  <a:alpha val="75000"/>
                </a:srgbClr>
              </a:outerShdw>
            </a:effectLst>
          </p:spPr>
        </p:pic>
      </p:grpSp>
      <p:sp>
        <p:nvSpPr>
          <p:cNvPr id="62" name="Shape 62"/>
          <p:cNvSpPr/>
          <p:nvPr>
            <p:ph type="body" idx="4294967295"/>
          </p:nvPr>
        </p:nvSpPr>
        <p:spPr>
          <a:xfrm>
            <a:off x="1841500" y="1663700"/>
            <a:ext cx="7315200" cy="3403600"/>
          </a:xfrm>
          <a:prstGeom prst="rect">
            <a:avLst/>
          </a:prstGeom>
        </p:spPr>
        <p:txBody>
          <a:bodyPr lIns="38100" tIns="38100" rIns="38100" bIns="38100">
            <a:noAutofit/>
          </a:bodyPr>
          <a:lstStyle/>
          <a:p>
            <a:pPr lvl="0" marL="406400" indent="-406400" algn="l">
              <a:spcBef>
                <a:spcPts val="4500"/>
              </a:spcBef>
              <a:buSzPct val="125000"/>
              <a:buChar char="•"/>
              <a:defRPr sz="1800"/>
            </a:pPr>
            <a:r>
              <a:rPr sz="4400">
                <a:solidFill>
                  <a:srgbClr val="5C554F"/>
                </a:solidFill>
                <a:latin typeface="Helvetica"/>
                <a:ea typeface="Helvetica"/>
                <a:cs typeface="Helvetica"/>
                <a:sym typeface="Helvetica"/>
              </a:rPr>
              <a:t>Paul’s compassion for Israel (9:1-5)</a:t>
            </a:r>
            <a:endParaRPr sz="4400">
              <a:solidFill>
                <a:srgbClr val="5C554F"/>
              </a:solidFill>
              <a:latin typeface="Helvetica"/>
              <a:ea typeface="Helvetica"/>
              <a:cs typeface="Helvetica"/>
              <a:sym typeface="Helvetica"/>
            </a:endParaRPr>
          </a:p>
          <a:p>
            <a:pPr lvl="0" marL="406400" indent="-406400" algn="l">
              <a:spcBef>
                <a:spcPts val="4500"/>
              </a:spcBef>
              <a:buSzPct val="125000"/>
              <a:buChar char="•"/>
              <a:defRPr sz="1800"/>
            </a:pPr>
            <a:r>
              <a:rPr sz="4400">
                <a:latin typeface="Helvetica"/>
                <a:ea typeface="Helvetica"/>
                <a:cs typeface="Helvetica"/>
                <a:sym typeface="Helvetica"/>
              </a:rPr>
              <a:t>God is faithful. God’s Word did not fail. (9:6-13)</a:t>
            </a:r>
          </a:p>
        </p:txBody>
      </p:sp>
      <p:sp>
        <p:nvSpPr>
          <p:cNvPr id="63" name="Shape 63"/>
          <p:cNvSpPr/>
          <p:nvPr/>
        </p:nvSpPr>
        <p:spPr>
          <a:xfrm rot="21573668">
            <a:off x="2676314" y="5392072"/>
            <a:ext cx="6540501" cy="1346201"/>
          </a:xfrm>
          <a:prstGeom prst="roundRect">
            <a:avLst>
              <a:gd name="adj" fmla="val 14151"/>
            </a:avLst>
          </a:prstGeom>
          <a:solidFill>
            <a:srgbClr val="FFF1D7"/>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64" name="Shape 64"/>
          <p:cNvSpPr/>
          <p:nvPr/>
        </p:nvSpPr>
        <p:spPr>
          <a:xfrm>
            <a:off x="2692400" y="6832600"/>
            <a:ext cx="6908800" cy="1397000"/>
          </a:xfrm>
          <a:prstGeom prst="roundRect">
            <a:avLst>
              <a:gd name="adj" fmla="val 13636"/>
            </a:avLst>
          </a:prstGeom>
          <a:solidFill>
            <a:srgbClr val="FFECF2"/>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65" name="Shape 65"/>
          <p:cNvSpPr/>
          <p:nvPr/>
        </p:nvSpPr>
        <p:spPr>
          <a:xfrm>
            <a:off x="2666357" y="5441048"/>
            <a:ext cx="6921501" cy="26543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1" indent="0">
              <a:spcBef>
                <a:spcPts val="4500"/>
              </a:spcBef>
              <a:defRPr sz="1800"/>
            </a:pPr>
            <a:r>
              <a:rPr sz="4100">
                <a:latin typeface="Helvetica"/>
                <a:ea typeface="Helvetica"/>
                <a:cs typeface="Helvetica"/>
                <a:sym typeface="Helvetica"/>
              </a:rPr>
              <a:t>“But it is not as though the word of God has failed. For they are not all Israel who are descended from Israel” (9:6).</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17" grpId="1" fill="hold">
                                  <p:stCondLst>
                                    <p:cond delay="0"/>
                                  </p:stCondLst>
                                  <p:iterate type="el" backwards="0">
                                    <p:tmAbs val="0"/>
                                  </p:iterate>
                                  <p:childTnLst>
                                    <p:set>
                                      <p:cBhvr>
                                        <p:cTn id="6" fill="hold"/>
                                        <p:tgtEl>
                                          <p:spTgt spid="61"/>
                                        </p:tgtEl>
                                        <p:attrNameLst>
                                          <p:attrName>style.visibility</p:attrName>
                                        </p:attrNameLst>
                                      </p:cBhvr>
                                      <p:to>
                                        <p:strVal val="visible"/>
                                      </p:to>
                                    </p:set>
                                    <p:anim calcmode="lin" valueType="num">
                                      <p:cBhvr>
                                        <p:cTn id="7" dur="2250" fill="hold"/>
                                        <p:tgtEl>
                                          <p:spTgt spid="61"/>
                                        </p:tgtEl>
                                        <p:attrNameLst>
                                          <p:attrName>ppt_x</p:attrName>
                                        </p:attrNameLst>
                                      </p:cBhvr>
                                      <p:tavLst>
                                        <p:tav tm="0">
                                          <p:val>
                                            <p:strVal val="#ppt_x-#ppt_w/2"/>
                                          </p:val>
                                        </p:tav>
                                        <p:tav tm="100000">
                                          <p:val>
                                            <p:strVal val="#ppt_x"/>
                                          </p:val>
                                        </p:tav>
                                      </p:tavLst>
                                    </p:anim>
                                    <p:anim calcmode="lin" valueType="num">
                                      <p:cBhvr>
                                        <p:cTn id="8" dur="2250" fill="hold"/>
                                        <p:tgtEl>
                                          <p:spTgt spid="61"/>
                                        </p:tgtEl>
                                        <p:attrNameLst>
                                          <p:attrName>ppt_y</p:attrName>
                                        </p:attrNameLst>
                                      </p:cBhvr>
                                      <p:tavLst>
                                        <p:tav tm="0">
                                          <p:val>
                                            <p:strVal val="#ppt_y"/>
                                          </p:val>
                                        </p:tav>
                                        <p:tav tm="100000">
                                          <p:val>
                                            <p:strVal val="#ppt_y"/>
                                          </p:val>
                                        </p:tav>
                                      </p:tavLst>
                                    </p:anim>
                                    <p:anim calcmode="lin" valueType="num">
                                      <p:cBhvr>
                                        <p:cTn id="9" dur="2250" fill="hold"/>
                                        <p:tgtEl>
                                          <p:spTgt spid="61"/>
                                        </p:tgtEl>
                                        <p:attrNameLst>
                                          <p:attrName>ppt_w</p:attrName>
                                        </p:attrNameLst>
                                      </p:cBhvr>
                                      <p:tavLst>
                                        <p:tav tm="0">
                                          <p:val>
                                            <p:fltVal val="0"/>
                                          </p:val>
                                        </p:tav>
                                        <p:tav tm="100000">
                                          <p:val>
                                            <p:strVal val="#ppt_w"/>
                                          </p:val>
                                        </p:tav>
                                      </p:tavLst>
                                    </p:anim>
                                    <p:anim calcmode="lin" valueType="num">
                                      <p:cBhvr>
                                        <p:cTn id="10" dur="2250" fill="hold"/>
                                        <p:tgtEl>
                                          <p:spTgt spid="61"/>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 grpId="2" fill="hold">
                                  <p:stCondLst>
                                    <p:cond delay="0"/>
                                  </p:stCondLst>
                                  <p:iterate type="el" backwards="0">
                                    <p:tmAbs val="0"/>
                                  </p:iterate>
                                  <p:childTnLst>
                                    <p:set>
                                      <p:cBhvr>
                                        <p:cTn id="14" fill="hold"/>
                                        <p:tgtEl>
                                          <p:spTgt spid="62">
                                            <p:bg/>
                                          </p:spTgt>
                                        </p:tgtEl>
                                        <p:attrNameLst>
                                          <p:attrName>style.visibility</p:attrName>
                                        </p:attrNameLst>
                                      </p:cBhvr>
                                      <p:to>
                                        <p:strVal val="visible"/>
                                      </p:to>
                                    </p:set>
                                    <p:anim calcmode="lin" valueType="num">
                                      <p:cBhvr>
                                        <p:cTn id="15" dur="1000" fill="hold"/>
                                        <p:tgtEl>
                                          <p:spTgt spid="62">
                                            <p:bg/>
                                          </p:spTgt>
                                        </p:tgtEl>
                                        <p:attrNameLst>
                                          <p:attrName>ppt_x</p:attrName>
                                        </p:attrNameLst>
                                      </p:cBhvr>
                                      <p:tavLst>
                                        <p:tav tm="0">
                                          <p:val>
                                            <p:strVal val="0-#ppt_w/2"/>
                                          </p:val>
                                        </p:tav>
                                        <p:tav tm="100000">
                                          <p:val>
                                            <p:strVal val="#ppt_x"/>
                                          </p:val>
                                        </p:tav>
                                      </p:tavLst>
                                    </p:anim>
                                    <p:anim calcmode="lin" valueType="num">
                                      <p:cBhvr>
                                        <p:cTn id="16" dur="1000" fill="hold"/>
                                        <p:tgtEl>
                                          <p:spTgt spid="62">
                                            <p:bg/>
                                          </p:spTgt>
                                        </p:tgtEl>
                                        <p:attrNameLst>
                                          <p:attrName>ppt_y</p:attrName>
                                        </p:attrNameLst>
                                      </p:cBhvr>
                                      <p:tavLst>
                                        <p:tav tm="0">
                                          <p:val>
                                            <p:strVal val="#ppt_y"/>
                                          </p:val>
                                        </p:tav>
                                        <p:tav tm="100000">
                                          <p:val>
                                            <p:strVal val="#ppt_y"/>
                                          </p:val>
                                        </p:tav>
                                      </p:tavLst>
                                    </p:anim>
                                  </p:childTnLst>
                                </p:cTn>
                              </p:par>
                              <p:par>
                                <p:cTn id="17" presetClass="entr" presetSubtype="8" presetID="2" grpId="2" fill="hold">
                                  <p:stCondLst>
                                    <p:cond delay="0"/>
                                  </p:stCondLst>
                                  <p:iterate type="el" backwards="0">
                                    <p:tmAbs val="0"/>
                                  </p:iterate>
                                  <p:childTnLst>
                                    <p:set>
                                      <p:cBhvr>
                                        <p:cTn id="18" fill="hold"/>
                                        <p:tgtEl>
                                          <p:spTgt spid="62">
                                            <p:txEl>
                                              <p:pRg st="0" end="0"/>
                                            </p:txEl>
                                          </p:spTgt>
                                        </p:tgtEl>
                                        <p:attrNameLst>
                                          <p:attrName>style.visibility</p:attrName>
                                        </p:attrNameLst>
                                      </p:cBhvr>
                                      <p:to>
                                        <p:strVal val="visible"/>
                                      </p:to>
                                    </p:set>
                                    <p:anim calcmode="lin" valueType="num">
                                      <p:cBhvr>
                                        <p:cTn id="19" dur="1000" fill="hold"/>
                                        <p:tgtEl>
                                          <p:spTgt spid="62">
                                            <p:txEl>
                                              <p:pRg st="0" end="0"/>
                                            </p:txEl>
                                          </p:spTgt>
                                        </p:tgtEl>
                                        <p:attrNameLst>
                                          <p:attrName>ppt_x</p:attrName>
                                        </p:attrNameLst>
                                      </p:cBhvr>
                                      <p:tavLst>
                                        <p:tav tm="0">
                                          <p:val>
                                            <p:strVal val="0-#ppt_w/2"/>
                                          </p:val>
                                        </p:tav>
                                        <p:tav tm="100000">
                                          <p:val>
                                            <p:strVal val="#ppt_x"/>
                                          </p:val>
                                        </p:tav>
                                      </p:tavLst>
                                    </p:anim>
                                    <p:anim calcmode="lin" valueType="num">
                                      <p:cBhvr>
                                        <p:cTn id="20" dur="1000" fill="hold"/>
                                        <p:tgtEl>
                                          <p:spTgt spid="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 grpId="2" fill="hold">
                                  <p:stCondLst>
                                    <p:cond delay="0"/>
                                  </p:stCondLst>
                                  <p:iterate type="el" backwards="0">
                                    <p:tmAbs val="0"/>
                                  </p:iterate>
                                  <p:childTnLst>
                                    <p:set>
                                      <p:cBhvr>
                                        <p:cTn id="24" fill="hold"/>
                                        <p:tgtEl>
                                          <p:spTgt spid="62">
                                            <p:txEl>
                                              <p:pRg st="1" end="1"/>
                                            </p:txEl>
                                          </p:spTgt>
                                        </p:tgtEl>
                                        <p:attrNameLst>
                                          <p:attrName>style.visibility</p:attrName>
                                        </p:attrNameLst>
                                      </p:cBhvr>
                                      <p:to>
                                        <p:strVal val="visible"/>
                                      </p:to>
                                    </p:set>
                                    <p:anim calcmode="lin" valueType="num">
                                      <p:cBhvr>
                                        <p:cTn id="25" dur="1000" fill="hold"/>
                                        <p:tgtEl>
                                          <p:spTgt spid="62">
                                            <p:txEl>
                                              <p:pRg st="1" end="1"/>
                                            </p:txEl>
                                          </p:spTgt>
                                        </p:tgtEl>
                                        <p:attrNameLst>
                                          <p:attrName>ppt_x</p:attrName>
                                        </p:attrNameLst>
                                      </p:cBhvr>
                                      <p:tavLst>
                                        <p:tav tm="0">
                                          <p:val>
                                            <p:strVal val="0-#ppt_w/2"/>
                                          </p:val>
                                        </p:tav>
                                        <p:tav tm="100000">
                                          <p:val>
                                            <p:strVal val="#ppt_x"/>
                                          </p:val>
                                        </p:tav>
                                      </p:tavLst>
                                    </p:anim>
                                    <p:anim calcmode="lin" valueType="num">
                                      <p:cBhvr>
                                        <p:cTn id="26" dur="1000" fill="hold"/>
                                        <p:tgtEl>
                                          <p:spTgt spid="6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8" presetID="22" grpId="3" fill="hold">
                                  <p:stCondLst>
                                    <p:cond delay="0"/>
                                  </p:stCondLst>
                                  <p:iterate type="el" backwards="0">
                                    <p:tmAbs val="0"/>
                                  </p:iterate>
                                  <p:childTnLst>
                                    <p:set>
                                      <p:cBhvr>
                                        <p:cTn id="30" fill="hold"/>
                                        <p:tgtEl>
                                          <p:spTgt spid="65"/>
                                        </p:tgtEl>
                                        <p:attrNameLst>
                                          <p:attrName>style.visibility</p:attrName>
                                        </p:attrNameLst>
                                      </p:cBhvr>
                                      <p:to>
                                        <p:strVal val="visible"/>
                                      </p:to>
                                    </p:set>
                                    <p:animEffect filter="wipe(left)" transition="in">
                                      <p:cBhvr>
                                        <p:cTn id="31" dur="1500"/>
                                        <p:tgtEl>
                                          <p:spTgt spid="65"/>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8" presetID="2" grpId="4" fill="hold">
                                  <p:stCondLst>
                                    <p:cond delay="0"/>
                                  </p:stCondLst>
                                  <p:iterate type="el" backwards="0">
                                    <p:tmAbs val="0"/>
                                  </p:iterate>
                                  <p:childTnLst>
                                    <p:set>
                                      <p:cBhvr>
                                        <p:cTn id="35" fill="hold"/>
                                        <p:tgtEl>
                                          <p:spTgt spid="63"/>
                                        </p:tgtEl>
                                        <p:attrNameLst>
                                          <p:attrName>style.visibility</p:attrName>
                                        </p:attrNameLst>
                                      </p:cBhvr>
                                      <p:to>
                                        <p:strVal val="visible"/>
                                      </p:to>
                                    </p:set>
                                    <p:anim calcmode="lin" valueType="num">
                                      <p:cBhvr>
                                        <p:cTn id="36" dur="1000" fill="hold"/>
                                        <p:tgtEl>
                                          <p:spTgt spid="63"/>
                                        </p:tgtEl>
                                        <p:attrNameLst>
                                          <p:attrName>ppt_x</p:attrName>
                                        </p:attrNameLst>
                                      </p:cBhvr>
                                      <p:tavLst>
                                        <p:tav tm="0">
                                          <p:val>
                                            <p:strVal val="0-#ppt_w/2"/>
                                          </p:val>
                                        </p:tav>
                                        <p:tav tm="100000">
                                          <p:val>
                                            <p:strVal val="#ppt_x"/>
                                          </p:val>
                                        </p:tav>
                                      </p:tavLst>
                                    </p:anim>
                                    <p:anim calcmode="lin" valueType="num">
                                      <p:cBhvr>
                                        <p:cTn id="37" dur="10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8" presetID="2" grpId="5" fill="hold">
                                  <p:stCondLst>
                                    <p:cond delay="0"/>
                                  </p:stCondLst>
                                  <p:iterate type="el" backwards="0">
                                    <p:tmAbs val="0"/>
                                  </p:iterate>
                                  <p:childTnLst>
                                    <p:set>
                                      <p:cBhvr>
                                        <p:cTn id="41" fill="hold"/>
                                        <p:tgtEl>
                                          <p:spTgt spid="64"/>
                                        </p:tgtEl>
                                        <p:attrNameLst>
                                          <p:attrName>style.visibility</p:attrName>
                                        </p:attrNameLst>
                                      </p:cBhvr>
                                      <p:to>
                                        <p:strVal val="visible"/>
                                      </p:to>
                                    </p:set>
                                    <p:anim calcmode="lin" valueType="num">
                                      <p:cBhvr>
                                        <p:cTn id="42" dur="1000" fill="hold"/>
                                        <p:tgtEl>
                                          <p:spTgt spid="64"/>
                                        </p:tgtEl>
                                        <p:attrNameLst>
                                          <p:attrName>ppt_x</p:attrName>
                                        </p:attrNameLst>
                                      </p:cBhvr>
                                      <p:tavLst>
                                        <p:tav tm="0">
                                          <p:val>
                                            <p:strVal val="0-#ppt_w/2"/>
                                          </p:val>
                                        </p:tav>
                                        <p:tav tm="100000">
                                          <p:val>
                                            <p:strVal val="#ppt_x"/>
                                          </p:val>
                                        </p:tav>
                                      </p:tavLst>
                                    </p:anim>
                                    <p:anim calcmode="lin" valueType="num">
                                      <p:cBhvr>
                                        <p:cTn id="43" dur="10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2" grpId="2"/>
      <p:bldP build="whole" bldLvl="1" animBg="1" rev="0" advAuto="0" spid="64" grpId="5"/>
      <p:bldP build="whole" bldLvl="1" animBg="1" rev="0" advAuto="0" spid="65" grpId="3"/>
      <p:bldP build="whole" bldLvl="1" animBg="1" rev="0" advAuto="0" spid="61" grpId="1"/>
      <p:bldP build="whole" bldLvl="1" animBg="1" rev="0" advAuto="0" spid="63" grpId="4"/>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nvSpPr>
        <p:spPr>
          <a:xfrm>
            <a:off x="3834060" y="245864"/>
            <a:ext cx="6945958"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Book of Romans 9:14-23</a:t>
            </a:r>
          </a:p>
        </p:txBody>
      </p:sp>
      <p:grpSp>
        <p:nvGrpSpPr>
          <p:cNvPr id="73" name="Group 73"/>
          <p:cNvGrpSpPr/>
          <p:nvPr/>
        </p:nvGrpSpPr>
        <p:grpSpPr>
          <a:xfrm>
            <a:off x="10979794" y="876299"/>
            <a:ext cx="1790701" cy="4940301"/>
            <a:chOff x="0" y="0"/>
            <a:chExt cx="1790700" cy="4940300"/>
          </a:xfrm>
        </p:grpSpPr>
        <p:sp>
          <p:nvSpPr>
            <p:cNvPr id="68" name="Shape 68"/>
            <p:cNvSpPr/>
            <p:nvPr/>
          </p:nvSpPr>
          <p:spPr>
            <a:xfrm>
              <a:off x="0" y="0"/>
              <a:ext cx="1790700" cy="4940300"/>
            </a:xfrm>
            <a:prstGeom prst="rect">
              <a:avLst/>
            </a:prstGeom>
            <a:solidFill>
              <a:srgbClr val="FFFFFF"/>
            </a:solidFill>
            <a:ln w="12700" cap="flat">
              <a:solidFill>
                <a:srgbClr val="5E5E5E"/>
              </a:solidFill>
              <a:prstDash val="solid"/>
              <a:miter lim="400000"/>
            </a:ln>
            <a:effectLst>
              <a:outerShdw sx="100000" sy="100000" kx="0" ky="0" algn="b" rotWithShape="0" blurRad="101600" dist="76200" dir="2700000">
                <a:srgbClr val="000000">
                  <a:alpha val="75000"/>
                </a:srgbClr>
              </a:outerShdw>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69" name="Shape 69"/>
            <p:cNvSpPr/>
            <p:nvPr/>
          </p:nvSpPr>
          <p:spPr>
            <a:xfrm>
              <a:off x="622690" y="1794433"/>
              <a:ext cx="680542" cy="8344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7128" sz="5400">
                  <a:solidFill>
                    <a:srgbClr val="31339F"/>
                  </a:solidFill>
                  <a:effectLst>
                    <a:outerShdw sx="100000" sy="100000" kx="0" ky="0" algn="b" rotWithShape="0" blurRad="101600" dist="76200" dir="2700000">
                      <a:srgbClr val="000000">
                        <a:alpha val="75000"/>
                      </a:srgbClr>
                    </a:outerShdw>
                  </a:effectLst>
                  <a:latin typeface="Times New Roman"/>
                  <a:ea typeface="Times New Roman"/>
                  <a:cs typeface="Times New Roman"/>
                  <a:sym typeface="Times New Roman"/>
                </a:defRPr>
              </a:lvl1pPr>
            </a:lstStyle>
            <a:p>
              <a:pPr lvl="0">
                <a:defRPr b="0" spc="0" sz="1800">
                  <a:solidFill>
                    <a:srgbClr val="000000"/>
                  </a:solidFill>
                  <a:effectLst/>
                </a:defRPr>
              </a:pPr>
              <a:r>
                <a:rPr b="1" spc="7128" sz="5400">
                  <a:solidFill>
                    <a:srgbClr val="31339F"/>
                  </a:solidFill>
                  <a:effectLst>
                    <a:outerShdw sx="100000" sy="100000" kx="0" ky="0" algn="b" rotWithShape="0" blurRad="101600" dist="76200" dir="2700000">
                      <a:srgbClr val="000000">
                        <a:alpha val="75000"/>
                      </a:srgbClr>
                    </a:outerShdw>
                  </a:effectLst>
                </a:rPr>
                <a:t>N</a:t>
              </a:r>
            </a:p>
          </p:txBody>
        </p:sp>
        <p:sp>
          <p:nvSpPr>
            <p:cNvPr id="70" name="Shape 70"/>
            <p:cNvSpPr/>
            <p:nvPr/>
          </p:nvSpPr>
          <p:spPr>
            <a:xfrm>
              <a:off x="225269" y="3426459"/>
              <a:ext cx="1460501"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defRPr cap="all" sz="3200">
                  <a:solidFill>
                    <a:srgbClr val="5C554F"/>
                  </a:solidFill>
                  <a:latin typeface="Abadi MT Condensed Light"/>
                  <a:ea typeface="Abadi MT Condensed Light"/>
                  <a:cs typeface="Abadi MT Condensed Light"/>
                  <a:sym typeface="Abadi MT Condensed Light"/>
                </a:defRPr>
              </a:lvl1pPr>
            </a:lstStyle>
            <a:p>
              <a:pPr lvl="0">
                <a:defRPr cap="none" sz="1800">
                  <a:solidFill>
                    <a:srgbClr val="000000"/>
                  </a:solidFill>
                </a:defRPr>
              </a:pPr>
              <a:r>
                <a:rPr cap="all" sz="3200">
                  <a:solidFill>
                    <a:srgbClr val="5C554F"/>
                  </a:solidFill>
                </a:rPr>
                <a:t>The WORLD</a:t>
              </a:r>
            </a:p>
          </p:txBody>
        </p:sp>
        <p:sp>
          <p:nvSpPr>
            <p:cNvPr id="71" name="Shape 71"/>
            <p:cNvSpPr/>
            <p:nvPr/>
          </p:nvSpPr>
          <p:spPr>
            <a:xfrm>
              <a:off x="622690" y="2817714"/>
              <a:ext cx="784255" cy="4199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spcBef>
                  <a:spcPts val="1500"/>
                </a:spcBef>
                <a:tabLst>
                  <a:tab pos="457200" algn="l"/>
                  <a:tab pos="914400" algn="l"/>
                  <a:tab pos="1371600" algn="l"/>
                  <a:tab pos="1816100" algn="l"/>
                  <a:tab pos="2273300" algn="l"/>
                  <a:tab pos="2730500" algn="l"/>
                  <a:tab pos="3187700" algn="l"/>
                  <a:tab pos="3644900" algn="l"/>
                  <a:tab pos="4102100" algn="l"/>
                  <a:tab pos="4660900" algn="l"/>
                  <a:tab pos="4953000" algn="l"/>
                  <a:tab pos="5461000" algn="l"/>
                </a:tabLst>
                <a:defRPr b="1" spc="44" sz="2200">
                  <a:solidFill>
                    <a:srgbClr val="31339F"/>
                  </a:solidFill>
                  <a:latin typeface="Times New Roman"/>
                  <a:ea typeface="Times New Roman"/>
                  <a:cs typeface="Times New Roman"/>
                  <a:sym typeface="Times New Roman"/>
                </a:defRPr>
              </a:lvl1pPr>
            </a:lstStyle>
            <a:p>
              <a:pPr lvl="0">
                <a:defRPr b="0" spc="0" sz="1800">
                  <a:solidFill>
                    <a:srgbClr val="000000"/>
                  </a:solidFill>
                </a:defRPr>
              </a:pPr>
              <a:r>
                <a:rPr b="1" spc="44" sz="2200">
                  <a:solidFill>
                    <a:srgbClr val="31339F"/>
                  </a:solidFill>
                </a:rPr>
                <a:t>9 - 11</a:t>
              </a:r>
            </a:p>
          </p:txBody>
        </p:sp>
        <p:pic>
          <p:nvPicPr>
            <p:cNvPr id="72" name="droppedImage.pdf"/>
            <p:cNvPicPr/>
            <p:nvPr/>
          </p:nvPicPr>
          <p:blipFill>
            <a:blip r:embed="rId2">
              <a:extLst/>
            </a:blip>
            <a:stretch>
              <a:fillRect/>
            </a:stretch>
          </p:blipFill>
          <p:spPr>
            <a:xfrm>
              <a:off x="444500" y="889000"/>
              <a:ext cx="889000" cy="177800"/>
            </a:xfrm>
            <a:prstGeom prst="rect">
              <a:avLst/>
            </a:prstGeom>
            <a:ln w="12700" cap="flat">
              <a:noFill/>
              <a:miter lim="400000"/>
            </a:ln>
            <a:effectLst>
              <a:outerShdw sx="100000" sy="100000" kx="0" ky="0" algn="b" rotWithShape="0" blurRad="101600" dist="76200" dir="2700000">
                <a:srgbClr val="000000">
                  <a:alpha val="75000"/>
                </a:srgbClr>
              </a:outerShdw>
            </a:effectLst>
          </p:spPr>
        </p:pic>
      </p:grpSp>
      <p:sp>
        <p:nvSpPr>
          <p:cNvPr id="74" name="Shape 74"/>
          <p:cNvSpPr/>
          <p:nvPr/>
        </p:nvSpPr>
        <p:spPr>
          <a:xfrm>
            <a:off x="4396774" y="2945507"/>
            <a:ext cx="3639196" cy="660401"/>
          </a:xfrm>
          <a:prstGeom prst="roundRect">
            <a:avLst>
              <a:gd name="adj" fmla="val 28846"/>
            </a:avLst>
          </a:prstGeom>
          <a:solidFill>
            <a:srgbClr val="FFF1D7"/>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75" name="Shape 75"/>
          <p:cNvSpPr/>
          <p:nvPr/>
        </p:nvSpPr>
        <p:spPr>
          <a:xfrm>
            <a:off x="6222721" y="3618607"/>
            <a:ext cx="2908301" cy="660401"/>
          </a:xfrm>
          <a:prstGeom prst="roundRect">
            <a:avLst>
              <a:gd name="adj" fmla="val 28846"/>
            </a:avLst>
          </a:prstGeom>
          <a:solidFill>
            <a:srgbClr val="FFF1D7"/>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76" name="Shape 76"/>
          <p:cNvSpPr/>
          <p:nvPr/>
        </p:nvSpPr>
        <p:spPr>
          <a:xfrm>
            <a:off x="2218197" y="6146800"/>
            <a:ext cx="9017001" cy="2082800"/>
          </a:xfrm>
          <a:prstGeom prst="roundRect">
            <a:avLst>
              <a:gd name="adj" fmla="val 9146"/>
            </a:avLst>
          </a:prstGeom>
          <a:solidFill>
            <a:srgbClr val="FFF1D7"/>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77" name="Shape 77"/>
          <p:cNvSpPr/>
          <p:nvPr/>
        </p:nvSpPr>
        <p:spPr>
          <a:xfrm>
            <a:off x="5647197" y="5810250"/>
            <a:ext cx="2908301" cy="660400"/>
          </a:xfrm>
          <a:prstGeom prst="roundRect">
            <a:avLst>
              <a:gd name="adj" fmla="val 28846"/>
            </a:avLst>
          </a:prstGeom>
          <a:solidFill>
            <a:srgbClr val="F5D328"/>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78" name="Shape 78"/>
          <p:cNvSpPr/>
          <p:nvPr/>
        </p:nvSpPr>
        <p:spPr>
          <a:xfrm>
            <a:off x="1894347" y="5657341"/>
            <a:ext cx="9347201" cy="26543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1" marL="378690" indent="-378690">
              <a:spcBef>
                <a:spcPts val="4500"/>
              </a:spcBef>
              <a:buSzPct val="125000"/>
              <a:buChar char="•"/>
              <a:defRPr sz="1800"/>
            </a:pPr>
            <a:r>
              <a:rPr sz="4100">
                <a:latin typeface="Helvetica"/>
                <a:ea typeface="Helvetica"/>
                <a:cs typeface="Helvetica"/>
                <a:sym typeface="Helvetica"/>
              </a:rPr>
              <a:t>And He did so in order that He might make known the riches of His glory upon vessels of mercy, which He prepared beforehand for glory” (9:23).</a:t>
            </a:r>
          </a:p>
        </p:txBody>
      </p:sp>
      <p:sp>
        <p:nvSpPr>
          <p:cNvPr id="79" name="Shape 79"/>
          <p:cNvSpPr/>
          <p:nvPr>
            <p:ph type="body" idx="4294967295"/>
          </p:nvPr>
        </p:nvSpPr>
        <p:spPr>
          <a:xfrm>
            <a:off x="1760997" y="1574800"/>
            <a:ext cx="8729203" cy="3543300"/>
          </a:xfrm>
          <a:prstGeom prst="rect">
            <a:avLst/>
          </a:prstGeom>
        </p:spPr>
        <p:txBody>
          <a:bodyPr lIns="38100" tIns="38100" rIns="38100" bIns="38100">
            <a:noAutofit/>
          </a:bodyPr>
          <a:lstStyle/>
          <a:p>
            <a:pPr lvl="0" marL="406400" indent="-406400" algn="l">
              <a:spcBef>
                <a:spcPts val="4500"/>
              </a:spcBef>
              <a:buSzPct val="125000"/>
              <a:buChar char="•"/>
              <a:defRPr sz="1800"/>
            </a:pPr>
            <a:r>
              <a:rPr sz="4400">
                <a:solidFill>
                  <a:srgbClr val="5C554F"/>
                </a:solidFill>
                <a:latin typeface="Helvetica"/>
                <a:ea typeface="Helvetica"/>
                <a:cs typeface="Helvetica"/>
                <a:sym typeface="Helvetica"/>
              </a:rPr>
              <a:t>Is God fair?  -question of election</a:t>
            </a:r>
            <a:endParaRPr sz="4400">
              <a:solidFill>
                <a:srgbClr val="5C554F"/>
              </a:solidFill>
              <a:latin typeface="Helvetica"/>
              <a:ea typeface="Helvetica"/>
              <a:cs typeface="Helvetica"/>
              <a:sym typeface="Helvetica"/>
            </a:endParaRPr>
          </a:p>
          <a:p>
            <a:pPr lvl="0" marL="406400" indent="-406400" algn="l">
              <a:spcBef>
                <a:spcPts val="4500"/>
              </a:spcBef>
              <a:buSzPct val="125000"/>
              <a:buChar char="•"/>
              <a:defRPr sz="1800"/>
            </a:pPr>
            <a:r>
              <a:rPr sz="4400">
                <a:latin typeface="Helvetica"/>
                <a:ea typeface="Helvetica"/>
                <a:cs typeface="Helvetica"/>
                <a:sym typeface="Helvetica"/>
              </a:rPr>
              <a:t>“So then He has mercy on whom He desires, and He hardens whom He desires” (9:18-20).</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17" grpId="1" fill="hold">
                                  <p:stCondLst>
                                    <p:cond delay="0"/>
                                  </p:stCondLst>
                                  <p:iterate type="el" backwards="0">
                                    <p:tmAbs val="0"/>
                                  </p:iterate>
                                  <p:childTnLst>
                                    <p:set>
                                      <p:cBhvr>
                                        <p:cTn id="6" fill="hold"/>
                                        <p:tgtEl>
                                          <p:spTgt spid="73"/>
                                        </p:tgtEl>
                                        <p:attrNameLst>
                                          <p:attrName>style.visibility</p:attrName>
                                        </p:attrNameLst>
                                      </p:cBhvr>
                                      <p:to>
                                        <p:strVal val="visible"/>
                                      </p:to>
                                    </p:set>
                                    <p:anim calcmode="lin" valueType="num">
                                      <p:cBhvr>
                                        <p:cTn id="7" dur="2250" fill="hold"/>
                                        <p:tgtEl>
                                          <p:spTgt spid="73"/>
                                        </p:tgtEl>
                                        <p:attrNameLst>
                                          <p:attrName>ppt_x</p:attrName>
                                        </p:attrNameLst>
                                      </p:cBhvr>
                                      <p:tavLst>
                                        <p:tav tm="0">
                                          <p:val>
                                            <p:strVal val="#ppt_x-#ppt_w/2"/>
                                          </p:val>
                                        </p:tav>
                                        <p:tav tm="100000">
                                          <p:val>
                                            <p:strVal val="#ppt_x"/>
                                          </p:val>
                                        </p:tav>
                                      </p:tavLst>
                                    </p:anim>
                                    <p:anim calcmode="lin" valueType="num">
                                      <p:cBhvr>
                                        <p:cTn id="8" dur="2250" fill="hold"/>
                                        <p:tgtEl>
                                          <p:spTgt spid="73"/>
                                        </p:tgtEl>
                                        <p:attrNameLst>
                                          <p:attrName>ppt_y</p:attrName>
                                        </p:attrNameLst>
                                      </p:cBhvr>
                                      <p:tavLst>
                                        <p:tav tm="0">
                                          <p:val>
                                            <p:strVal val="#ppt_y"/>
                                          </p:val>
                                        </p:tav>
                                        <p:tav tm="100000">
                                          <p:val>
                                            <p:strVal val="#ppt_y"/>
                                          </p:val>
                                        </p:tav>
                                      </p:tavLst>
                                    </p:anim>
                                    <p:anim calcmode="lin" valueType="num">
                                      <p:cBhvr>
                                        <p:cTn id="9" dur="2250" fill="hold"/>
                                        <p:tgtEl>
                                          <p:spTgt spid="73"/>
                                        </p:tgtEl>
                                        <p:attrNameLst>
                                          <p:attrName>ppt_w</p:attrName>
                                        </p:attrNameLst>
                                      </p:cBhvr>
                                      <p:tavLst>
                                        <p:tav tm="0">
                                          <p:val>
                                            <p:fltVal val="0"/>
                                          </p:val>
                                        </p:tav>
                                        <p:tav tm="100000">
                                          <p:val>
                                            <p:strVal val="#ppt_w"/>
                                          </p:val>
                                        </p:tav>
                                      </p:tavLst>
                                    </p:anim>
                                    <p:anim calcmode="lin" valueType="num">
                                      <p:cBhvr>
                                        <p:cTn id="10" dur="2250" fill="hold"/>
                                        <p:tgtEl>
                                          <p:spTgt spid="73"/>
                                        </p:tgtEl>
                                        <p:attrNameLst>
                                          <p:attrName>ppt_h</p:attrName>
                                        </p:attrNameLst>
                                      </p:cBhvr>
                                      <p:tavLst>
                                        <p:tav tm="0">
                                          <p:val>
                                            <p:strVal val="#ppt_h"/>
                                          </p:val>
                                        </p:tav>
                                        <p:tav tm="100000">
                                          <p:val>
                                            <p:strVal val="#ppt_h"/>
                                          </p:val>
                                        </p:tav>
                                      </p:tavLst>
                                    </p:anim>
                                  </p:childTnLst>
                                </p:cTn>
                              </p:par>
                            </p:childTnLst>
                          </p:cTn>
                        </p:par>
                        <p:par>
                          <p:cTn id="11" fill="hold">
                            <p:stCondLst>
                              <p:cond delay="2250"/>
                            </p:stCondLst>
                            <p:childTnLst>
                              <p:par>
                                <p:cTn id="12" nodeType="afterEffect" presetClass="entr" presetSubtype="1" presetID="22" grpId="2" fill="hold">
                                  <p:stCondLst>
                                    <p:cond delay="0"/>
                                  </p:stCondLst>
                                  <p:iterate type="el" backwards="0">
                                    <p:tmAbs val="0"/>
                                  </p:iterate>
                                  <p:childTnLst>
                                    <p:set>
                                      <p:cBhvr>
                                        <p:cTn id="13" fill="hold"/>
                                        <p:tgtEl>
                                          <p:spTgt spid="79">
                                            <p:bg/>
                                          </p:spTgt>
                                        </p:tgtEl>
                                        <p:attrNameLst>
                                          <p:attrName>style.visibility</p:attrName>
                                        </p:attrNameLst>
                                      </p:cBhvr>
                                      <p:to>
                                        <p:strVal val="visible"/>
                                      </p:to>
                                    </p:set>
                                    <p:animEffect filter="wipe(up)" transition="in">
                                      <p:cBhvr>
                                        <p:cTn id="14" dur="1000"/>
                                        <p:tgtEl>
                                          <p:spTgt spid="79">
                                            <p:bg/>
                                          </p:spTgt>
                                        </p:tgtEl>
                                      </p:cBhvr>
                                    </p:animEffect>
                                  </p:childTnLst>
                                </p:cTn>
                              </p:par>
                              <p:par>
                                <p:cTn id="15" presetClass="entr" presetSubtype="1" presetID="22" grpId="2" fill="hold">
                                  <p:stCondLst>
                                    <p:cond delay="0"/>
                                  </p:stCondLst>
                                  <p:iterate type="el" backwards="0">
                                    <p:tmAbs val="0"/>
                                  </p:iterate>
                                  <p:childTnLst>
                                    <p:set>
                                      <p:cBhvr>
                                        <p:cTn id="16" fill="hold"/>
                                        <p:tgtEl>
                                          <p:spTgt spid="79">
                                            <p:txEl>
                                              <p:pRg st="0" end="0"/>
                                            </p:txEl>
                                          </p:spTgt>
                                        </p:tgtEl>
                                        <p:attrNameLst>
                                          <p:attrName>style.visibility</p:attrName>
                                        </p:attrNameLst>
                                      </p:cBhvr>
                                      <p:to>
                                        <p:strVal val="visible"/>
                                      </p:to>
                                    </p:set>
                                    <p:animEffect filter="wipe(up)" transition="in">
                                      <p:cBhvr>
                                        <p:cTn id="17" dur="1000"/>
                                        <p:tgtEl>
                                          <p:spTgt spid="7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1" presetID="22" grpId="2" fill="hold">
                                  <p:stCondLst>
                                    <p:cond delay="0"/>
                                  </p:stCondLst>
                                  <p:iterate type="el" backwards="0">
                                    <p:tmAbs val="0"/>
                                  </p:iterate>
                                  <p:childTnLst>
                                    <p:set>
                                      <p:cBhvr>
                                        <p:cTn id="21" fill="hold"/>
                                        <p:tgtEl>
                                          <p:spTgt spid="79">
                                            <p:txEl>
                                              <p:pRg st="1" end="1"/>
                                            </p:txEl>
                                          </p:spTgt>
                                        </p:tgtEl>
                                        <p:attrNameLst>
                                          <p:attrName>style.visibility</p:attrName>
                                        </p:attrNameLst>
                                      </p:cBhvr>
                                      <p:to>
                                        <p:strVal val="visible"/>
                                      </p:to>
                                    </p:set>
                                    <p:animEffect filter="wipe(up)" transition="in">
                                      <p:cBhvr>
                                        <p:cTn id="22" dur="1000"/>
                                        <p:tgtEl>
                                          <p:spTgt spid="7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3" fill="hold">
                                  <p:stCondLst>
                                    <p:cond delay="0"/>
                                  </p:stCondLst>
                                  <p:iterate type="el" backwards="0">
                                    <p:tmAbs val="0"/>
                                  </p:iterate>
                                  <p:childTnLst>
                                    <p:set>
                                      <p:cBhvr>
                                        <p:cTn id="26" fill="hold"/>
                                        <p:tgtEl>
                                          <p:spTgt spid="74"/>
                                        </p:tgtEl>
                                        <p:attrNameLst>
                                          <p:attrName>style.visibility</p:attrName>
                                        </p:attrNameLst>
                                      </p:cBhvr>
                                      <p:to>
                                        <p:strVal val="visible"/>
                                      </p:to>
                                    </p:set>
                                    <p:animEffect filter="wipe(left)" transition="in">
                                      <p:cBhvr>
                                        <p:cTn id="27" dur="10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4" fill="hold">
                                  <p:stCondLst>
                                    <p:cond delay="0"/>
                                  </p:stCondLst>
                                  <p:iterate type="el" backwards="0">
                                    <p:tmAbs val="0"/>
                                  </p:iterate>
                                  <p:childTnLst>
                                    <p:set>
                                      <p:cBhvr>
                                        <p:cTn id="31" fill="hold"/>
                                        <p:tgtEl>
                                          <p:spTgt spid="75"/>
                                        </p:tgtEl>
                                        <p:attrNameLst>
                                          <p:attrName>style.visibility</p:attrName>
                                        </p:attrNameLst>
                                      </p:cBhvr>
                                      <p:to>
                                        <p:strVal val="visible"/>
                                      </p:to>
                                    </p:set>
                                    <p:animEffect filter="wipe(left)" transition="in">
                                      <p:cBhvr>
                                        <p:cTn id="32" dur="10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2" grpId="5" fill="hold">
                                  <p:stCondLst>
                                    <p:cond delay="0"/>
                                  </p:stCondLst>
                                  <p:iterate type="el" backwards="0">
                                    <p:tmAbs val="0"/>
                                  </p:iterate>
                                  <p:childTnLst>
                                    <p:set>
                                      <p:cBhvr>
                                        <p:cTn id="36" fill="hold"/>
                                        <p:tgtEl>
                                          <p:spTgt spid="78"/>
                                        </p:tgtEl>
                                        <p:attrNameLst>
                                          <p:attrName>style.visibility</p:attrName>
                                        </p:attrNameLst>
                                      </p:cBhvr>
                                      <p:to>
                                        <p:strVal val="visible"/>
                                      </p:to>
                                    </p:set>
                                    <p:animEffect filter="wipe(left)" transition="in">
                                      <p:cBhvr>
                                        <p:cTn id="37" dur="1500"/>
                                        <p:tgtEl>
                                          <p:spTgt spid="78"/>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8" presetID="22" grpId="6" fill="hold">
                                  <p:stCondLst>
                                    <p:cond delay="0"/>
                                  </p:stCondLst>
                                  <p:iterate type="el" backwards="0">
                                    <p:tmAbs val="0"/>
                                  </p:iterate>
                                  <p:childTnLst>
                                    <p:set>
                                      <p:cBhvr>
                                        <p:cTn id="41" fill="hold"/>
                                        <p:tgtEl>
                                          <p:spTgt spid="77"/>
                                        </p:tgtEl>
                                        <p:attrNameLst>
                                          <p:attrName>style.visibility</p:attrName>
                                        </p:attrNameLst>
                                      </p:cBhvr>
                                      <p:to>
                                        <p:strVal val="visible"/>
                                      </p:to>
                                    </p:set>
                                    <p:animEffect filter="wipe(left)" transition="in">
                                      <p:cBhvr>
                                        <p:cTn id="42" dur="1000"/>
                                        <p:tgtEl>
                                          <p:spTgt spid="77"/>
                                        </p:tgtEl>
                                      </p:cBhvr>
                                    </p:animEffec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8" presetID="22" grpId="7" fill="hold">
                                  <p:stCondLst>
                                    <p:cond delay="0"/>
                                  </p:stCondLst>
                                  <p:iterate type="el" backwards="0">
                                    <p:tmAbs val="0"/>
                                  </p:iterate>
                                  <p:childTnLst>
                                    <p:set>
                                      <p:cBhvr>
                                        <p:cTn id="46" fill="hold"/>
                                        <p:tgtEl>
                                          <p:spTgt spid="76"/>
                                        </p:tgtEl>
                                        <p:attrNameLst>
                                          <p:attrName>style.visibility</p:attrName>
                                        </p:attrNameLst>
                                      </p:cBhvr>
                                      <p:to>
                                        <p:strVal val="visible"/>
                                      </p:to>
                                    </p:set>
                                    <p:animEffect filter="wipe(left)" transition="in">
                                      <p:cBhvr>
                                        <p:cTn id="47"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5" grpId="4"/>
      <p:bldP build="whole" bldLvl="1" animBg="1" rev="0" advAuto="0" spid="78" grpId="5"/>
      <p:bldP build="whole" bldLvl="1" animBg="1" rev="0" advAuto="0" spid="74" grpId="3"/>
      <p:bldP build="whole" bldLvl="1" animBg="1" rev="0" advAuto="0" spid="77" grpId="6"/>
      <p:bldP build="whole" bldLvl="1" animBg="1" rev="0" advAuto="0" spid="73" grpId="1"/>
      <p:bldP build="p" bldLvl="1" animBg="1" rev="0" advAuto="0" spid="79" grpId="2"/>
      <p:bldP build="whole" bldLvl="1" animBg="1" rev="0" advAuto="0" spid="76" grpId="7"/>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nvSpPr>
        <p:spPr>
          <a:xfrm>
            <a:off x="3834060" y="245864"/>
            <a:ext cx="6945958"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Book of Romans 9:24-10</a:t>
            </a:r>
          </a:p>
        </p:txBody>
      </p:sp>
      <p:sp>
        <p:nvSpPr>
          <p:cNvPr id="82" name="Shape 82"/>
          <p:cNvSpPr/>
          <p:nvPr>
            <p:ph type="body" idx="4294967295"/>
          </p:nvPr>
        </p:nvSpPr>
        <p:spPr>
          <a:xfrm>
            <a:off x="1948066" y="1409846"/>
            <a:ext cx="10861268" cy="3255515"/>
          </a:xfrm>
          <a:prstGeom prst="rect">
            <a:avLst/>
          </a:prstGeom>
        </p:spPr>
        <p:txBody>
          <a:bodyPr lIns="38100" tIns="38100" rIns="38100" bIns="38100">
            <a:noAutofit/>
          </a:bodyPr>
          <a:lstStyle/>
          <a:p>
            <a:pPr lvl="0" marL="369454" indent="-369454" algn="l">
              <a:spcBef>
                <a:spcPts val="3600"/>
              </a:spcBef>
              <a:buSzPct val="125000"/>
              <a:buChar char="•"/>
              <a:defRPr sz="1800"/>
            </a:pPr>
            <a:r>
              <a:rPr sz="4000">
                <a:solidFill>
                  <a:srgbClr val="5C554F"/>
                </a:solidFill>
                <a:latin typeface="Helvetica"/>
                <a:ea typeface="Helvetica"/>
                <a:cs typeface="Helvetica"/>
                <a:sym typeface="Helvetica"/>
              </a:rPr>
              <a:t>Inclusion of Gentiles in His Plan (24-26)</a:t>
            </a:r>
            <a:endParaRPr sz="4000">
              <a:solidFill>
                <a:srgbClr val="5C554F"/>
              </a:solidFill>
              <a:latin typeface="Helvetica"/>
              <a:ea typeface="Helvetica"/>
              <a:cs typeface="Helvetica"/>
              <a:sym typeface="Helvetica"/>
            </a:endParaRPr>
          </a:p>
          <a:p>
            <a:pPr lvl="0" marL="369454" indent="-369454" algn="l">
              <a:spcBef>
                <a:spcPts val="3600"/>
              </a:spcBef>
              <a:buSzPct val="125000"/>
              <a:buChar char="•"/>
              <a:defRPr sz="1800"/>
            </a:pPr>
            <a:r>
              <a:rPr sz="4000">
                <a:latin typeface="Helvetica"/>
                <a:ea typeface="Helvetica"/>
                <a:cs typeface="Helvetica"/>
                <a:sym typeface="Helvetica"/>
              </a:rPr>
              <a:t>God chooses whoever He wills (9:27-32)</a:t>
            </a:r>
            <a:endParaRPr sz="3600">
              <a:latin typeface="Helvetica"/>
              <a:ea typeface="Helvetica"/>
              <a:cs typeface="Helvetica"/>
              <a:sym typeface="Helvetica"/>
            </a:endParaRPr>
          </a:p>
          <a:p>
            <a:pPr lvl="0" marL="369454" indent="-369454" algn="l">
              <a:spcBef>
                <a:spcPts val="3600"/>
              </a:spcBef>
              <a:buSzPct val="125000"/>
              <a:buChar char="•"/>
              <a:defRPr sz="1800"/>
            </a:pPr>
            <a:r>
              <a:rPr sz="4000">
                <a:latin typeface="Helvetica"/>
                <a:ea typeface="Helvetica"/>
                <a:cs typeface="Helvetica"/>
                <a:sym typeface="Helvetica"/>
              </a:rPr>
              <a:t>OT confirmation of His will (10:1-21)</a:t>
            </a:r>
          </a:p>
        </p:txBody>
      </p:sp>
      <p:sp>
        <p:nvSpPr>
          <p:cNvPr id="83" name="Shape 83"/>
          <p:cNvSpPr/>
          <p:nvPr/>
        </p:nvSpPr>
        <p:spPr>
          <a:xfrm>
            <a:off x="3886200" y="4775200"/>
            <a:ext cx="2616200" cy="571500"/>
          </a:xfrm>
          <a:prstGeom prst="roundRect">
            <a:avLst>
              <a:gd name="adj" fmla="val 33333"/>
            </a:avLst>
          </a:prstGeom>
          <a:solidFill>
            <a:srgbClr val="FFF1D7"/>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84" name="Shape 84"/>
          <p:cNvSpPr/>
          <p:nvPr/>
        </p:nvSpPr>
        <p:spPr>
          <a:xfrm>
            <a:off x="3746500" y="6832600"/>
            <a:ext cx="2616200" cy="571500"/>
          </a:xfrm>
          <a:prstGeom prst="roundRect">
            <a:avLst>
              <a:gd name="adj" fmla="val 33333"/>
            </a:avLst>
          </a:prstGeom>
          <a:solidFill>
            <a:srgbClr val="FFF1D7"/>
          </a:solidFill>
          <a:ln w="12700">
            <a:solidFill>
              <a:srgbClr val="5E5E5E"/>
            </a:solidFill>
            <a:miter lim="400000"/>
          </a:ln>
        </p:spPr>
        <p:txBody>
          <a:bodyPr lIns="38100" tIns="38100" rIns="38100" bIns="38100" anchor="ct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grpSp>
        <p:nvGrpSpPr>
          <p:cNvPr id="87" name="Group 87"/>
          <p:cNvGrpSpPr/>
          <p:nvPr/>
        </p:nvGrpSpPr>
        <p:grpSpPr>
          <a:xfrm>
            <a:off x="2273300" y="5283200"/>
            <a:ext cx="4851400" cy="1016000"/>
            <a:chOff x="0" y="0"/>
            <a:chExt cx="4851400" cy="1016000"/>
          </a:xfrm>
        </p:grpSpPr>
        <p:sp>
          <p:nvSpPr>
            <p:cNvPr id="85" name="Shape 85"/>
            <p:cNvSpPr/>
            <p:nvPr/>
          </p:nvSpPr>
          <p:spPr>
            <a:xfrm>
              <a:off x="2628900" y="0"/>
              <a:ext cx="2222500" cy="571500"/>
            </a:xfrm>
            <a:prstGeom prst="roundRect">
              <a:avLst>
                <a:gd name="adj" fmla="val 33333"/>
              </a:avLst>
            </a:prstGeom>
            <a:solidFill>
              <a:srgbClr val="FFF1D7"/>
            </a:solidFill>
            <a:ln w="12700" cap="flat">
              <a:solidFill>
                <a:srgbClr val="5E5E5E"/>
              </a:solidFill>
              <a:prstDash val="solid"/>
              <a:miter lim="400000"/>
            </a:ln>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86" name="Shape 86"/>
            <p:cNvSpPr/>
            <p:nvPr/>
          </p:nvSpPr>
          <p:spPr>
            <a:xfrm>
              <a:off x="0" y="444500"/>
              <a:ext cx="1727200" cy="571500"/>
            </a:xfrm>
            <a:prstGeom prst="roundRect">
              <a:avLst>
                <a:gd name="adj" fmla="val 33333"/>
              </a:avLst>
            </a:prstGeom>
            <a:solidFill>
              <a:srgbClr val="FFF1D7"/>
            </a:solidFill>
            <a:ln w="12700" cap="flat">
              <a:solidFill>
                <a:srgbClr val="5E5E5E"/>
              </a:solidFill>
              <a:prstDash val="solid"/>
              <a:miter lim="400000"/>
            </a:ln>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grpSp>
      <p:sp>
        <p:nvSpPr>
          <p:cNvPr id="88" name="Shape 88"/>
          <p:cNvSpPr/>
          <p:nvPr/>
        </p:nvSpPr>
        <p:spPr>
          <a:xfrm>
            <a:off x="2133600" y="4849621"/>
            <a:ext cx="5245100" cy="39243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spcBef>
                <a:spcPts val="3200"/>
              </a:spcBef>
              <a:buFont typeface="Zapf Dingbats"/>
              <a:defRPr sz="3400">
                <a:latin typeface="Times New Roman"/>
                <a:ea typeface="Times New Roman"/>
                <a:cs typeface="Times New Roman"/>
                <a:sym typeface="Times New Roman"/>
              </a:defRPr>
            </a:lvl1pPr>
          </a:lstStyle>
          <a:p>
            <a:pPr lvl="0">
              <a:defRPr sz="1800"/>
            </a:pPr>
            <a:r>
              <a:rPr sz="3400"/>
              <a:t>“For the Scripture says, “WHOEVER BELIEVES IN HIM WILL NOT BE DISAPPOINTED.” For there is no distinction between Jew and Greek; for the same Lord is Lord of all...” (10:11-12). </a:t>
            </a:r>
          </a:p>
        </p:txBody>
      </p:sp>
      <p:pic>
        <p:nvPicPr>
          <p:cNvPr id="89" name="Picture 3.png"/>
          <p:cNvPicPr/>
          <p:nvPr/>
        </p:nvPicPr>
        <p:blipFill>
          <a:blip r:embed="rId2">
            <a:extLst/>
          </a:blip>
          <a:stretch>
            <a:fillRect/>
          </a:stretch>
        </p:blipFill>
        <p:spPr>
          <a:xfrm>
            <a:off x="6603667" y="6014850"/>
            <a:ext cx="4811375" cy="2028906"/>
          </a:xfrm>
          <a:prstGeom prst="rect">
            <a:avLst/>
          </a:prstGeom>
          <a:ln w="12700">
            <a:miter lim="400000"/>
          </a:ln>
        </p:spPr>
      </p:pic>
      <p:sp>
        <p:nvSpPr>
          <p:cNvPr id="90" name="Shape 90"/>
          <p:cNvSpPr/>
          <p:nvPr/>
        </p:nvSpPr>
        <p:spPr>
          <a:xfrm>
            <a:off x="8572500" y="8204961"/>
            <a:ext cx="1838350" cy="4699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spcBef>
                <a:spcPts val="3200"/>
              </a:spcBef>
              <a:buFont typeface="Zapf Dingbats"/>
              <a:defRPr sz="2800">
                <a:latin typeface="Times New Roman"/>
                <a:ea typeface="Times New Roman"/>
                <a:cs typeface="Times New Roman"/>
                <a:sym typeface="Times New Roman"/>
              </a:defRPr>
            </a:lvl1pPr>
          </a:lstStyle>
          <a:p>
            <a:pPr lvl="0">
              <a:defRPr sz="1800"/>
            </a:pPr>
            <a:r>
              <a:rPr sz="2800"/>
              <a:t>(10:13-17)</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82">
                                            <p:bg/>
                                          </p:spTgt>
                                        </p:tgtEl>
                                        <p:attrNameLst>
                                          <p:attrName>style.visibility</p:attrName>
                                        </p:attrNameLst>
                                      </p:cBhvr>
                                      <p:to>
                                        <p:strVal val="visible"/>
                                      </p:to>
                                    </p:set>
                                    <p:animEffect filter="wipe(left)" transition="in">
                                      <p:cBhvr>
                                        <p:cTn id="7" dur="1000"/>
                                        <p:tgtEl>
                                          <p:spTgt spid="82">
                                            <p:bg/>
                                          </p:spTgt>
                                        </p:tgtEl>
                                      </p:cBhvr>
                                    </p:animEffect>
                                  </p:childTnLst>
                                </p:cTn>
                              </p:par>
                              <p:par>
                                <p:cTn id="8" presetClass="entr" presetSubtype="8" presetID="22" grpId="1" fill="hold">
                                  <p:stCondLst>
                                    <p:cond delay="0"/>
                                  </p:stCondLst>
                                  <p:iterate type="el" backwards="0">
                                    <p:tmAbs val="0"/>
                                  </p:iterate>
                                  <p:childTnLst>
                                    <p:set>
                                      <p:cBhvr>
                                        <p:cTn id="9" fill="hold"/>
                                        <p:tgtEl>
                                          <p:spTgt spid="82">
                                            <p:txEl>
                                              <p:pRg st="0" end="0"/>
                                            </p:txEl>
                                          </p:spTgt>
                                        </p:tgtEl>
                                        <p:attrNameLst>
                                          <p:attrName>style.visibility</p:attrName>
                                        </p:attrNameLst>
                                      </p:cBhvr>
                                      <p:to>
                                        <p:strVal val="visible"/>
                                      </p:to>
                                    </p:set>
                                    <p:animEffect filter="wipe(left)" transition="in">
                                      <p:cBhvr>
                                        <p:cTn id="10" dur="1000"/>
                                        <p:tgtEl>
                                          <p:spTgt spid="8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82">
                                            <p:txEl>
                                              <p:pRg st="1" end="1"/>
                                            </p:txEl>
                                          </p:spTgt>
                                        </p:tgtEl>
                                        <p:attrNameLst>
                                          <p:attrName>style.visibility</p:attrName>
                                        </p:attrNameLst>
                                      </p:cBhvr>
                                      <p:to>
                                        <p:strVal val="visible"/>
                                      </p:to>
                                    </p:set>
                                    <p:animEffect filter="wipe(left)" transition="in">
                                      <p:cBhvr>
                                        <p:cTn id="15" dur="1000"/>
                                        <p:tgtEl>
                                          <p:spTgt spid="8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82">
                                            <p:txEl>
                                              <p:pRg st="2" end="2"/>
                                            </p:txEl>
                                          </p:spTgt>
                                        </p:tgtEl>
                                        <p:attrNameLst>
                                          <p:attrName>style.visibility</p:attrName>
                                        </p:attrNameLst>
                                      </p:cBhvr>
                                      <p:to>
                                        <p:strVal val="visible"/>
                                      </p:to>
                                    </p:set>
                                    <p:animEffect filter="wipe(left)" transition="in">
                                      <p:cBhvr>
                                        <p:cTn id="20" dur="1000"/>
                                        <p:tgtEl>
                                          <p:spTgt spid="8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2" fill="hold">
                                  <p:stCondLst>
                                    <p:cond delay="0"/>
                                  </p:stCondLst>
                                  <p:iterate type="el" backwards="0">
                                    <p:tmAbs val="0"/>
                                  </p:iterate>
                                  <p:childTnLst>
                                    <p:set>
                                      <p:cBhvr>
                                        <p:cTn id="24" fill="hold"/>
                                        <p:tgtEl>
                                          <p:spTgt spid="88"/>
                                        </p:tgtEl>
                                        <p:attrNameLst>
                                          <p:attrName>style.visibility</p:attrName>
                                        </p:attrNameLst>
                                      </p:cBhvr>
                                      <p:to>
                                        <p:strVal val="visible"/>
                                      </p:to>
                                    </p:set>
                                    <p:animEffect filter="wipe(left)" transition="in">
                                      <p:cBhvr>
                                        <p:cTn id="25" dur="1000"/>
                                        <p:tgtEl>
                                          <p:spTgt spid="88"/>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3" fill="hold">
                                  <p:stCondLst>
                                    <p:cond delay="0"/>
                                  </p:stCondLst>
                                  <p:iterate type="el" backwards="0">
                                    <p:tmAbs val="0"/>
                                  </p:iterate>
                                  <p:childTnLst>
                                    <p:set>
                                      <p:cBhvr>
                                        <p:cTn id="29" fill="hold"/>
                                        <p:tgtEl>
                                          <p:spTgt spid="83"/>
                                        </p:tgtEl>
                                        <p:attrNameLst>
                                          <p:attrName>style.visibility</p:attrName>
                                        </p:attrNameLst>
                                      </p:cBhvr>
                                      <p:to>
                                        <p:strVal val="visible"/>
                                      </p:to>
                                    </p:set>
                                    <p:animEffect filter="wipe(left)" transition="in">
                                      <p:cBhvr>
                                        <p:cTn id="30" dur="1000"/>
                                        <p:tgtEl>
                                          <p:spTgt spid="83"/>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2" grpId="4" fill="hold">
                                  <p:stCondLst>
                                    <p:cond delay="0"/>
                                  </p:stCondLst>
                                  <p:iterate type="el" backwards="0">
                                    <p:tmAbs val="0"/>
                                  </p:iterate>
                                  <p:childTnLst>
                                    <p:set>
                                      <p:cBhvr>
                                        <p:cTn id="34" fill="hold"/>
                                        <p:tgtEl>
                                          <p:spTgt spid="87"/>
                                        </p:tgtEl>
                                        <p:attrNameLst>
                                          <p:attrName>style.visibility</p:attrName>
                                        </p:attrNameLst>
                                      </p:cBhvr>
                                      <p:to>
                                        <p:strVal val="visible"/>
                                      </p:to>
                                    </p:set>
                                    <p:animEffect filter="wipe(left)" transition="in">
                                      <p:cBhvr>
                                        <p:cTn id="35" dur="1000"/>
                                        <p:tgtEl>
                                          <p:spTgt spid="87"/>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8" presetID="22" grpId="5" fill="hold">
                                  <p:stCondLst>
                                    <p:cond delay="0"/>
                                  </p:stCondLst>
                                  <p:iterate type="el" backwards="0">
                                    <p:tmAbs val="0"/>
                                  </p:iterate>
                                  <p:childTnLst>
                                    <p:set>
                                      <p:cBhvr>
                                        <p:cTn id="39" fill="hold"/>
                                        <p:tgtEl>
                                          <p:spTgt spid="84"/>
                                        </p:tgtEl>
                                        <p:attrNameLst>
                                          <p:attrName>style.visibility</p:attrName>
                                        </p:attrNameLst>
                                      </p:cBhvr>
                                      <p:to>
                                        <p:strVal val="visible"/>
                                      </p:to>
                                    </p:set>
                                    <p:animEffect filter="wipe(left)" transition="in">
                                      <p:cBhvr>
                                        <p:cTn id="40"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2" grpId="1"/>
      <p:bldP build="whole" bldLvl="1" animBg="1" rev="0" advAuto="0" spid="84" grpId="5"/>
      <p:bldP build="whole" bldLvl="1" animBg="1" rev="0" advAuto="0" spid="87" grpId="4"/>
      <p:bldP build="whole" bldLvl="1" animBg="1" rev="0" advAuto="0" spid="88" grpId="2"/>
      <p:bldP build="whole" bldLvl="1" animBg="1" rev="0" advAuto="0" spid="83" grpId="3"/>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nvSpPr>
        <p:spPr>
          <a:xfrm>
            <a:off x="3944019" y="245864"/>
            <a:ext cx="6726040"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ctr">
              <a:defRPr b="1" sz="5200">
                <a:latin typeface="+mj-lt"/>
                <a:ea typeface="+mj-ea"/>
                <a:cs typeface="+mj-cs"/>
                <a:sym typeface="Garamond"/>
              </a:defRPr>
            </a:lvl1pPr>
          </a:lstStyle>
          <a:p>
            <a:pPr lvl="0">
              <a:defRPr b="0" sz="1800"/>
            </a:pPr>
            <a:r>
              <a:rPr b="1" sz="5200"/>
              <a:t>Book of Romans Ch. 11</a:t>
            </a:r>
          </a:p>
        </p:txBody>
      </p:sp>
      <p:sp>
        <p:nvSpPr>
          <p:cNvPr id="93" name="Shape 93"/>
          <p:cNvSpPr/>
          <p:nvPr>
            <p:ph type="body" idx="4294967295"/>
          </p:nvPr>
        </p:nvSpPr>
        <p:spPr>
          <a:xfrm>
            <a:off x="2006600" y="1511300"/>
            <a:ext cx="11141820" cy="4838701"/>
          </a:xfrm>
          <a:prstGeom prst="rect">
            <a:avLst/>
          </a:prstGeom>
        </p:spPr>
        <p:txBody>
          <a:bodyPr lIns="38100" tIns="38100" rIns="38100" bIns="38100">
            <a:noAutofit/>
          </a:bodyPr>
          <a:lstStyle/>
          <a:p>
            <a:pPr lvl="0" marL="406400" indent="-406400" algn="l">
              <a:spcBef>
                <a:spcPts val="3200"/>
              </a:spcBef>
              <a:buSzPct val="125000"/>
              <a:buChar char="•"/>
              <a:defRPr sz="1800"/>
            </a:pPr>
            <a:r>
              <a:rPr sz="4400">
                <a:solidFill>
                  <a:srgbClr val="5C554F"/>
                </a:solidFill>
                <a:latin typeface="Helvetica"/>
                <a:ea typeface="Helvetica"/>
                <a:cs typeface="Helvetica"/>
                <a:sym typeface="Helvetica"/>
              </a:rPr>
              <a:t>What about promises to Jews?</a:t>
            </a:r>
            <a:endParaRPr sz="4400">
              <a:solidFill>
                <a:srgbClr val="5C554F"/>
              </a:solidFill>
              <a:latin typeface="Helvetica"/>
              <a:ea typeface="Helvetica"/>
              <a:cs typeface="Helvetica"/>
              <a:sym typeface="Helvetica"/>
            </a:endParaRPr>
          </a:p>
          <a:p>
            <a:pPr lvl="0" algn="l">
              <a:spcBef>
                <a:spcPts val="1400"/>
              </a:spcBef>
              <a:defRPr sz="1800"/>
            </a:pPr>
            <a:r>
              <a:rPr sz="3800">
                <a:solidFill>
                  <a:srgbClr val="5C554F"/>
                </a:solidFill>
                <a:latin typeface="Helvetica"/>
                <a:ea typeface="Helvetica"/>
                <a:cs typeface="Helvetica"/>
                <a:sym typeface="Helvetica"/>
              </a:rPr>
              <a:t>#1 Not rejected chosen Israelites (1-10)</a:t>
            </a:r>
            <a:endParaRPr sz="3800">
              <a:solidFill>
                <a:srgbClr val="5C554F"/>
              </a:solidFill>
              <a:latin typeface="Helvetica"/>
              <a:ea typeface="Helvetica"/>
              <a:cs typeface="Helvetica"/>
              <a:sym typeface="Helvetica"/>
            </a:endParaRPr>
          </a:p>
          <a:p>
            <a:pPr lvl="0" algn="l">
              <a:spcBef>
                <a:spcPts val="1400"/>
              </a:spcBef>
              <a:defRPr sz="1800"/>
            </a:pPr>
            <a:r>
              <a:rPr sz="3800">
                <a:solidFill>
                  <a:srgbClr val="5C554F"/>
                </a:solidFill>
                <a:latin typeface="Helvetica"/>
                <a:ea typeface="Helvetica"/>
                <a:cs typeface="Helvetica"/>
                <a:sym typeface="Helvetica"/>
              </a:rPr>
              <a:t>#2 Greater blessings on believing Jews (11-15) </a:t>
            </a:r>
            <a:endParaRPr sz="3800">
              <a:solidFill>
                <a:srgbClr val="5C554F"/>
              </a:solidFill>
              <a:latin typeface="Helvetica"/>
              <a:ea typeface="Helvetica"/>
              <a:cs typeface="Helvetica"/>
              <a:sym typeface="Helvetica"/>
            </a:endParaRPr>
          </a:p>
          <a:p>
            <a:pPr lvl="0" algn="l">
              <a:spcBef>
                <a:spcPts val="1400"/>
              </a:spcBef>
              <a:defRPr sz="1800"/>
            </a:pPr>
            <a:r>
              <a:rPr sz="3800">
                <a:solidFill>
                  <a:srgbClr val="5C554F"/>
                </a:solidFill>
                <a:latin typeface="Helvetica"/>
                <a:ea typeface="Helvetica"/>
                <a:cs typeface="Helvetica"/>
                <a:sym typeface="Helvetica"/>
              </a:rPr>
              <a:t>#3 Gentiles grafted on Israel olive tree (16-25) </a:t>
            </a:r>
            <a:endParaRPr sz="3800">
              <a:solidFill>
                <a:srgbClr val="5C554F"/>
              </a:solidFill>
              <a:latin typeface="Helvetica"/>
              <a:ea typeface="Helvetica"/>
              <a:cs typeface="Helvetica"/>
              <a:sym typeface="Helvetica"/>
            </a:endParaRPr>
          </a:p>
          <a:p>
            <a:pPr lvl="0" algn="l">
              <a:spcBef>
                <a:spcPts val="1400"/>
              </a:spcBef>
              <a:defRPr sz="1800"/>
            </a:pPr>
            <a:r>
              <a:rPr sz="3800">
                <a:solidFill>
                  <a:srgbClr val="5C554F"/>
                </a:solidFill>
                <a:latin typeface="Helvetica"/>
                <a:ea typeface="Helvetica"/>
                <a:cs typeface="Helvetica"/>
                <a:sym typeface="Helvetica"/>
              </a:rPr>
              <a:t>#4 All Israel thus be saved (26-32)</a:t>
            </a:r>
            <a:endParaRPr sz="3800">
              <a:solidFill>
                <a:srgbClr val="5C554F"/>
              </a:solidFill>
              <a:latin typeface="Helvetica"/>
              <a:ea typeface="Helvetica"/>
              <a:cs typeface="Helvetica"/>
              <a:sym typeface="Helvetica"/>
            </a:endParaRPr>
          </a:p>
          <a:p>
            <a:pPr lvl="0" algn="l">
              <a:spcBef>
                <a:spcPts val="1400"/>
              </a:spcBef>
              <a:defRPr sz="1800"/>
            </a:pPr>
            <a:r>
              <a:rPr sz="3800">
                <a:solidFill>
                  <a:srgbClr val="5C554F"/>
                </a:solidFill>
                <a:latin typeface="Helvetica"/>
                <a:ea typeface="Helvetica"/>
                <a:cs typeface="Helvetica"/>
                <a:sym typeface="Helvetica"/>
              </a:rPr>
              <a:t>#5 God’s great mystery fulfilled! (33-36)</a:t>
            </a:r>
          </a:p>
        </p:txBody>
      </p:sp>
      <p:grpSp>
        <p:nvGrpSpPr>
          <p:cNvPr id="96" name="Group 96"/>
          <p:cNvGrpSpPr/>
          <p:nvPr/>
        </p:nvGrpSpPr>
        <p:grpSpPr>
          <a:xfrm>
            <a:off x="3213100" y="6350000"/>
            <a:ext cx="8407400" cy="2552700"/>
            <a:chOff x="0" y="0"/>
            <a:chExt cx="8407400" cy="2552700"/>
          </a:xfrm>
        </p:grpSpPr>
        <p:sp>
          <p:nvSpPr>
            <p:cNvPr id="94" name="Shape 94"/>
            <p:cNvSpPr/>
            <p:nvPr/>
          </p:nvSpPr>
          <p:spPr>
            <a:xfrm>
              <a:off x="0" y="0"/>
              <a:ext cx="8407400" cy="2552700"/>
            </a:xfrm>
            <a:prstGeom prst="roundRect">
              <a:avLst>
                <a:gd name="adj" fmla="val 7463"/>
              </a:avLst>
            </a:prstGeom>
            <a:solidFill>
              <a:srgbClr val="FFF1D7"/>
            </a:solidFill>
            <a:ln w="12700" cap="flat">
              <a:solidFill>
                <a:srgbClr val="5E5E5E"/>
              </a:solidFill>
              <a:prstDash val="solid"/>
              <a:miter lim="400000"/>
            </a:ln>
            <a:effectLst/>
          </p:spPr>
          <p:txBody>
            <a:bodyPr wrap="square" lIns="38100" tIns="38100" rIns="38100" bIns="38100" numCol="1" anchor="ctr">
              <a:noAutofit/>
            </a:bodyPr>
            <a:lstStyle/>
            <a:p>
              <a:pPr lvl="0" algn="ctr">
                <a:defRPr cap="all" sz="3400">
                  <a:solidFill>
                    <a:srgbClr val="FFFFFF"/>
                  </a:solidFill>
                  <a:effectLst>
                    <a:outerShdw sx="100000" sy="100000" kx="0" ky="0" algn="b" rotWithShape="0" blurRad="381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95" name="Shape 95"/>
            <p:cNvSpPr/>
            <p:nvPr/>
          </p:nvSpPr>
          <p:spPr>
            <a:xfrm>
              <a:off x="7302" y="342900"/>
              <a:ext cx="8178801" cy="1905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defRPr b="1" sz="3000">
                  <a:solidFill>
                    <a:srgbClr val="276D6D"/>
                  </a:solidFill>
                  <a:effectLst>
                    <a:outerShdw sx="100000" sy="100000" kx="0" ky="0" algn="b" rotWithShape="0" blurRad="25400" dist="12700" dir="2700000">
                      <a:srgbClr val="000000">
                        <a:alpha val="75000"/>
                      </a:srgbClr>
                    </a:outerShdw>
                  </a:effectLst>
                  <a:latin typeface="Helvetica"/>
                  <a:ea typeface="Helvetica"/>
                  <a:cs typeface="Helvetica"/>
                  <a:sym typeface="Helvetica"/>
                </a:defRPr>
              </a:lvl1pPr>
            </a:lstStyle>
            <a:p>
              <a:pPr lvl="0">
                <a:defRPr b="0" sz="1800">
                  <a:solidFill>
                    <a:srgbClr val="000000"/>
                  </a:solidFill>
                  <a:effectLst/>
                </a:defRPr>
              </a:pPr>
              <a:r>
                <a:rPr b="1" sz="3000">
                  <a:solidFill>
                    <a:srgbClr val="276D6D"/>
                  </a:solidFill>
                  <a:effectLst>
                    <a:outerShdw sx="100000" sy="100000" kx="0" ky="0" algn="b" rotWithShape="0" blurRad="25400" dist="12700" dir="2700000">
                      <a:srgbClr val="000000">
                        <a:alpha val="75000"/>
                      </a:srgbClr>
                    </a:outerShdw>
                  </a:effectLst>
                </a:rPr>
                <a:t>“Oh, the depth of the riches both of the wisdom and knowledge of God! How unsearchable are His judgments and unfathomable His ways!” (Romans 11:33).</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93"/>
                                        </p:tgtEl>
                                        <p:attrNameLst>
                                          <p:attrName>style.visibility</p:attrName>
                                        </p:attrNameLst>
                                      </p:cBhvr>
                                      <p:to>
                                        <p:strVal val="visible"/>
                                      </p:to>
                                    </p:set>
                                    <p:animEffect filter="wipe(left)" transition="in">
                                      <p:cBhvr>
                                        <p:cTn id="7" dur="10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17" grpId="2" fill="hold">
                                  <p:stCondLst>
                                    <p:cond delay="0"/>
                                  </p:stCondLst>
                                  <p:iterate type="el" backwards="0">
                                    <p:tmAbs val="0"/>
                                  </p:iterate>
                                  <p:childTnLst>
                                    <p:set>
                                      <p:cBhvr>
                                        <p:cTn id="11" fill="hold"/>
                                        <p:tgtEl>
                                          <p:spTgt spid="96"/>
                                        </p:tgtEl>
                                        <p:attrNameLst>
                                          <p:attrName>style.visibility</p:attrName>
                                        </p:attrNameLst>
                                      </p:cBhvr>
                                      <p:to>
                                        <p:strVal val="visible"/>
                                      </p:to>
                                    </p:set>
                                    <p:anim calcmode="lin" valueType="num">
                                      <p:cBhvr>
                                        <p:cTn id="12" dur="1000" fill="hold"/>
                                        <p:tgtEl>
                                          <p:spTgt spid="96"/>
                                        </p:tgtEl>
                                        <p:attrNameLst>
                                          <p:attrName>ppt_x</p:attrName>
                                        </p:attrNameLst>
                                      </p:cBhvr>
                                      <p:tavLst>
                                        <p:tav tm="0">
                                          <p:val>
                                            <p:strVal val="#ppt_x-#ppt_w/2"/>
                                          </p:val>
                                        </p:tav>
                                        <p:tav tm="100000">
                                          <p:val>
                                            <p:strVal val="#ppt_x"/>
                                          </p:val>
                                        </p:tav>
                                      </p:tavLst>
                                    </p:anim>
                                    <p:anim calcmode="lin" valueType="num">
                                      <p:cBhvr>
                                        <p:cTn id="13" dur="1000" fill="hold"/>
                                        <p:tgtEl>
                                          <p:spTgt spid="96"/>
                                        </p:tgtEl>
                                        <p:attrNameLst>
                                          <p:attrName>ppt_y</p:attrName>
                                        </p:attrNameLst>
                                      </p:cBhvr>
                                      <p:tavLst>
                                        <p:tav tm="0">
                                          <p:val>
                                            <p:strVal val="#ppt_y"/>
                                          </p:val>
                                        </p:tav>
                                        <p:tav tm="100000">
                                          <p:val>
                                            <p:strVal val="#ppt_y"/>
                                          </p:val>
                                        </p:tav>
                                      </p:tavLst>
                                    </p:anim>
                                    <p:anim calcmode="lin" valueType="num">
                                      <p:cBhvr>
                                        <p:cTn id="14" dur="1000" fill="hold"/>
                                        <p:tgtEl>
                                          <p:spTgt spid="96"/>
                                        </p:tgtEl>
                                        <p:attrNameLst>
                                          <p:attrName>ppt_w</p:attrName>
                                        </p:attrNameLst>
                                      </p:cBhvr>
                                      <p:tavLst>
                                        <p:tav tm="0">
                                          <p:val>
                                            <p:fltVal val="0"/>
                                          </p:val>
                                        </p:tav>
                                        <p:tav tm="100000">
                                          <p:val>
                                            <p:strVal val="#ppt_w"/>
                                          </p:val>
                                        </p:tav>
                                      </p:tavLst>
                                    </p:anim>
                                    <p:anim calcmode="lin" valueType="num">
                                      <p:cBhvr>
                                        <p:cTn id="15" dur="1000" fill="hold"/>
                                        <p:tgtEl>
                                          <p:spTgt spid="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3" grpId="1"/>
      <p:bldP build="whole" bldLvl="1" animBg="1" rev="0" advAuto="0" spid="96" grpId="2"/>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1" hangingPunct="0">
          <a:lnSpc>
            <a:spcPct val="100000"/>
          </a:lnSpc>
          <a:spcBef>
            <a:spcPts val="0"/>
          </a:spcBef>
          <a:spcAft>
            <a:spcPts val="0"/>
          </a:spcAft>
          <a:buClrTx/>
          <a:buSzTx/>
          <a:buFontTx/>
          <a:buNone/>
          <a:tabLst/>
          <a:defRPr b="0" baseline="0" cap="none" i="0" spc="0" strike="noStrike" sz="49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1" hangingPunct="0">
          <a:lnSpc>
            <a:spcPct val="100000"/>
          </a:lnSpc>
          <a:spcBef>
            <a:spcPts val="0"/>
          </a:spcBef>
          <a:spcAft>
            <a:spcPts val="0"/>
          </a:spcAft>
          <a:buClrTx/>
          <a:buSzTx/>
          <a:buFontTx/>
          <a:buNone/>
          <a:tabLst/>
          <a:defRPr b="0" baseline="0" cap="none" i="0" spc="0" strike="noStrike" sz="49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